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7" r:id="rId1"/>
  </p:sldMasterIdLst>
  <p:notesMasterIdLst>
    <p:notesMasterId r:id="rId34"/>
  </p:notesMasterIdLst>
  <p:sldIdLst>
    <p:sldId id="256" r:id="rId2"/>
    <p:sldId id="260" r:id="rId3"/>
    <p:sldId id="266" r:id="rId4"/>
    <p:sldId id="265" r:id="rId5"/>
    <p:sldId id="262" r:id="rId6"/>
    <p:sldId id="258" r:id="rId7"/>
    <p:sldId id="264" r:id="rId8"/>
    <p:sldId id="257" r:id="rId9"/>
    <p:sldId id="263" r:id="rId10"/>
    <p:sldId id="267" r:id="rId11"/>
    <p:sldId id="268" r:id="rId12"/>
    <p:sldId id="269" r:id="rId13"/>
    <p:sldId id="341" r:id="rId14"/>
    <p:sldId id="347" r:id="rId15"/>
    <p:sldId id="342" r:id="rId16"/>
    <p:sldId id="331" r:id="rId17"/>
    <p:sldId id="277" r:id="rId18"/>
    <p:sldId id="337" r:id="rId19"/>
    <p:sldId id="336" r:id="rId20"/>
    <p:sldId id="330" r:id="rId21"/>
    <p:sldId id="259" r:id="rId22"/>
    <p:sldId id="343" r:id="rId23"/>
    <p:sldId id="344" r:id="rId24"/>
    <p:sldId id="345" r:id="rId25"/>
    <p:sldId id="346" r:id="rId26"/>
    <p:sldId id="350" r:id="rId27"/>
    <p:sldId id="351" r:id="rId28"/>
    <p:sldId id="352" r:id="rId29"/>
    <p:sldId id="261" r:id="rId30"/>
    <p:sldId id="353" r:id="rId31"/>
    <p:sldId id="354" r:id="rId32"/>
    <p:sldId id="27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73"/>
    <p:restoredTop sz="94526"/>
  </p:normalViewPr>
  <p:slideViewPr>
    <p:cSldViewPr snapToGrid="0">
      <p:cViewPr varScale="1">
        <p:scale>
          <a:sx n="110" d="100"/>
          <a:sy n="110" d="100"/>
        </p:scale>
        <p:origin x="208" y="46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commited stories</c:v>
                </c:pt>
              </c:strCache>
            </c:strRef>
          </c:tx>
          <c:spPr>
            <a:solidFill>
              <a:schemeClr val="accent4">
                <a:shade val="65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Sheet1!$B$2</c:f>
              <c:numCache>
                <c:formatCode>General</c:formatCode>
                <c:ptCount val="1"/>
                <c:pt idx="0">
                  <c:v>12</c:v>
                </c:pt>
              </c:numCache>
            </c:numRef>
          </c:val>
          <c:extLst>
            <c:ext xmlns:c16="http://schemas.microsoft.com/office/drawing/2014/chart" uri="{C3380CC4-5D6E-409C-BE32-E72D297353CC}">
              <c16:uniqueId val="{00000000-72D8-A744-9847-7DA20CC5D3AE}"/>
            </c:ext>
          </c:extLst>
        </c:ser>
        <c:ser>
          <c:idx val="1"/>
          <c:order val="1"/>
          <c:tx>
            <c:strRef>
              <c:f>Sheet1!$C$1</c:f>
              <c:strCache>
                <c:ptCount val="1"/>
                <c:pt idx="0">
                  <c:v>completed stories</c:v>
                </c:pt>
              </c:strCache>
            </c:strRef>
          </c:tx>
          <c:spPr>
            <a:solidFill>
              <a:schemeClr val="accent4">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Sheet1!$C$2</c:f>
              <c:numCache>
                <c:formatCode>General</c:formatCode>
                <c:ptCount val="1"/>
                <c:pt idx="0">
                  <c:v>11</c:v>
                </c:pt>
              </c:numCache>
            </c:numRef>
          </c:val>
          <c:extLst>
            <c:ext xmlns:c16="http://schemas.microsoft.com/office/drawing/2014/chart" uri="{C3380CC4-5D6E-409C-BE32-E72D297353CC}">
              <c16:uniqueId val="{00000001-72D8-A744-9847-7DA20CC5D3AE}"/>
            </c:ext>
          </c:extLst>
        </c:ser>
        <c:ser>
          <c:idx val="2"/>
          <c:order val="2"/>
          <c:tx>
            <c:strRef>
              <c:f>Sheet1!$D$1</c:f>
              <c:strCache>
                <c:ptCount val="1"/>
                <c:pt idx="0">
                  <c:v>Series 3</c:v>
                </c:pt>
              </c:strCache>
            </c:strRef>
          </c:tx>
          <c:spPr>
            <a:solidFill>
              <a:schemeClr val="accent4">
                <a:tint val="65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Sheet1!$D$2</c:f>
              <c:numCache>
                <c:formatCode>General</c:formatCode>
                <c:ptCount val="1"/>
                <c:pt idx="0">
                  <c:v>91.666666666666657</c:v>
                </c:pt>
              </c:numCache>
            </c:numRef>
          </c:val>
          <c:extLst>
            <c:ext xmlns:c16="http://schemas.microsoft.com/office/drawing/2014/chart" uri="{C3380CC4-5D6E-409C-BE32-E72D297353CC}">
              <c16:uniqueId val="{00000002-72D8-A744-9847-7DA20CC5D3AE}"/>
            </c:ext>
          </c:extLst>
        </c:ser>
        <c:dLbls>
          <c:dLblPos val="outEnd"/>
          <c:showLegendKey val="0"/>
          <c:showVal val="1"/>
          <c:showCatName val="0"/>
          <c:showSerName val="0"/>
          <c:showPercent val="0"/>
          <c:showBubbleSize val="0"/>
        </c:dLbls>
        <c:gapWidth val="80"/>
        <c:overlap val="25"/>
        <c:axId val="1871079376"/>
        <c:axId val="1871081648"/>
      </c:barChart>
      <c:catAx>
        <c:axId val="1871079376"/>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en-US"/>
          </a:p>
        </c:txPr>
        <c:crossAx val="1871081648"/>
        <c:crosses val="autoZero"/>
        <c:auto val="1"/>
        <c:lblAlgn val="ctr"/>
        <c:lblOffset val="100"/>
        <c:noMultiLvlLbl val="0"/>
      </c:catAx>
      <c:valAx>
        <c:axId val="1871081648"/>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en-US"/>
          </a:p>
        </c:txPr>
        <c:crossAx val="18710793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US"/>
              <a:t>Team’s Average Velocity</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1.5727914509496503E-3"/>
          <c:y val="0.26797247059188989"/>
          <c:w val="0.96539858807910772"/>
          <c:h val="0.65852912172010569"/>
        </c:manualLayout>
      </c:layout>
      <c:barChart>
        <c:barDir val="col"/>
        <c:grouping val="clustered"/>
        <c:varyColors val="0"/>
        <c:ser>
          <c:idx val="0"/>
          <c:order val="0"/>
          <c:tx>
            <c:strRef>
              <c:f>Sheet1!$B$1</c:f>
              <c:strCache>
                <c:ptCount val="1"/>
                <c:pt idx="0">
                  <c:v>Commited Stories</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Sheet1!$B$2:$B$6</c:f>
              <c:numCache>
                <c:formatCode>General</c:formatCode>
                <c:ptCount val="5"/>
                <c:pt idx="0">
                  <c:v>10</c:v>
                </c:pt>
                <c:pt idx="1">
                  <c:v>16</c:v>
                </c:pt>
                <c:pt idx="2">
                  <c:v>19</c:v>
                </c:pt>
                <c:pt idx="3">
                  <c:v>20</c:v>
                </c:pt>
                <c:pt idx="4">
                  <c:v>12</c:v>
                </c:pt>
              </c:numCache>
            </c:numRef>
          </c:val>
          <c:extLst>
            <c:ext xmlns:c16="http://schemas.microsoft.com/office/drawing/2014/chart" uri="{C3380CC4-5D6E-409C-BE32-E72D297353CC}">
              <c16:uniqueId val="{00000000-0B26-2B4F-B4CF-4C92A9ECC046}"/>
            </c:ext>
          </c:extLst>
        </c:ser>
        <c:ser>
          <c:idx val="1"/>
          <c:order val="1"/>
          <c:tx>
            <c:strRef>
              <c:f>Sheet1!$C$1</c:f>
              <c:strCache>
                <c:ptCount val="1"/>
                <c:pt idx="0">
                  <c:v>Column1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Sheet1!$C$2:$C$6</c:f>
              <c:numCache>
                <c:formatCode>General</c:formatCode>
                <c:ptCount val="5"/>
                <c:pt idx="0">
                  <c:v>10</c:v>
                </c:pt>
                <c:pt idx="1">
                  <c:v>14</c:v>
                </c:pt>
                <c:pt idx="2">
                  <c:v>17</c:v>
                </c:pt>
                <c:pt idx="3">
                  <c:v>18</c:v>
                </c:pt>
                <c:pt idx="4">
                  <c:v>11</c:v>
                </c:pt>
              </c:numCache>
            </c:numRef>
          </c:val>
          <c:extLst>
            <c:ext xmlns:c16="http://schemas.microsoft.com/office/drawing/2014/chart" uri="{C3380CC4-5D6E-409C-BE32-E72D297353CC}">
              <c16:uniqueId val="{00000001-0B26-2B4F-B4CF-4C92A9ECC046}"/>
            </c:ext>
          </c:extLst>
        </c:ser>
        <c:ser>
          <c:idx val="2"/>
          <c:order val="2"/>
          <c:tx>
            <c:strRef>
              <c:f>Sheet1!$D$1</c:f>
              <c:strCache>
                <c:ptCount val="1"/>
                <c:pt idx="0">
                  <c:v>average</c:v>
                </c:pt>
              </c:strCache>
            </c:strRef>
          </c:tx>
          <c:spPr>
            <a:solidFill>
              <a:srgbClr val="FF0000"/>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Sheet1!$A$2:$A$6</c:f>
              <c:strCache>
                <c:ptCount val="5"/>
                <c:pt idx="0">
                  <c:v>Sprint-01</c:v>
                </c:pt>
                <c:pt idx="1">
                  <c:v>Sprint-02</c:v>
                </c:pt>
                <c:pt idx="2">
                  <c:v>Sprint-03</c:v>
                </c:pt>
                <c:pt idx="3">
                  <c:v>Sprint-04</c:v>
                </c:pt>
                <c:pt idx="4">
                  <c:v>sprint-05</c:v>
                </c:pt>
              </c:strCache>
            </c:strRef>
          </c:cat>
          <c:val>
            <c:numRef>
              <c:f>Sheet1!$D$2:$D$6</c:f>
              <c:numCache>
                <c:formatCode>General</c:formatCode>
                <c:ptCount val="5"/>
                <c:pt idx="0">
                  <c:v>100</c:v>
                </c:pt>
                <c:pt idx="1">
                  <c:v>87.5</c:v>
                </c:pt>
                <c:pt idx="2">
                  <c:v>89.473684210526315</c:v>
                </c:pt>
                <c:pt idx="3">
                  <c:v>90</c:v>
                </c:pt>
                <c:pt idx="4">
                  <c:v>91.666666666666657</c:v>
                </c:pt>
              </c:numCache>
            </c:numRef>
          </c:val>
          <c:extLst>
            <c:ext xmlns:c16="http://schemas.microsoft.com/office/drawing/2014/chart" uri="{C3380CC4-5D6E-409C-BE32-E72D297353CC}">
              <c16:uniqueId val="{00000002-0B26-2B4F-B4CF-4C92A9ECC046}"/>
            </c:ext>
          </c:extLst>
        </c:ser>
        <c:dLbls>
          <c:dLblPos val="outEnd"/>
          <c:showLegendKey val="0"/>
          <c:showVal val="1"/>
          <c:showCatName val="0"/>
          <c:showSerName val="0"/>
          <c:showPercent val="0"/>
          <c:showBubbleSize val="0"/>
        </c:dLbls>
        <c:gapWidth val="444"/>
        <c:overlap val="-90"/>
        <c:axId val="1870395104"/>
        <c:axId val="1869696896"/>
      </c:barChart>
      <c:catAx>
        <c:axId val="187039510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869696896"/>
        <c:crosses val="autoZero"/>
        <c:auto val="1"/>
        <c:lblAlgn val="ctr"/>
        <c:lblOffset val="100"/>
        <c:noMultiLvlLbl val="0"/>
      </c:catAx>
      <c:valAx>
        <c:axId val="1869696896"/>
        <c:scaling>
          <c:orientation val="minMax"/>
        </c:scaling>
        <c:delete val="1"/>
        <c:axPos val="l"/>
        <c:numFmt formatCode="General" sourceLinked="1"/>
        <c:majorTickMark val="none"/>
        <c:minorTickMark val="none"/>
        <c:tickLblPos val="nextTo"/>
        <c:crossAx val="18703951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lineChart>
        <c:grouping val="standard"/>
        <c:varyColors val="0"/>
        <c:ser>
          <c:idx val="0"/>
          <c:order val="0"/>
          <c:tx>
            <c:strRef>
              <c:f>Sheet1!$B$1</c:f>
              <c:strCache>
                <c:ptCount val="1"/>
                <c:pt idx="0">
                  <c:v>Commited</c:v>
                </c:pt>
              </c:strCache>
            </c:strRef>
          </c:tx>
          <c:spPr>
            <a:ln w="22225" cap="rnd">
              <a:solidFill>
                <a:srgbClr val="FF0000"/>
              </a:solidFill>
              <a:round/>
            </a:ln>
            <a:effectLst/>
          </c:spPr>
          <c:marker>
            <c:symbol val="diamond"/>
            <c:size val="6"/>
            <c:spPr>
              <a:solidFill>
                <a:schemeClr val="dk1">
                  <a:tint val="88000"/>
                </a:schemeClr>
              </a:solidFill>
              <a:ln w="9525">
                <a:solidFill>
                  <a:schemeClr val="dk1">
                    <a:tint val="88000"/>
                  </a:schemeClr>
                </a:solidFill>
                <a:round/>
              </a:ln>
              <a:effectLst/>
            </c:spPr>
          </c:marker>
          <c:dLbls>
            <c:delete val="1"/>
          </c:dLbls>
          <c:cat>
            <c:strRef>
              <c:f>Sheet1!$A$2:$A$6</c:f>
              <c:strCache>
                <c:ptCount val="5"/>
                <c:pt idx="0">
                  <c:v>Week-01</c:v>
                </c:pt>
                <c:pt idx="1">
                  <c:v>Week-02</c:v>
                </c:pt>
                <c:pt idx="2">
                  <c:v>Week-03</c:v>
                </c:pt>
                <c:pt idx="3">
                  <c:v>Week-04</c:v>
                </c:pt>
                <c:pt idx="4">
                  <c:v>Week-05</c:v>
                </c:pt>
              </c:strCache>
            </c:strRef>
          </c:cat>
          <c:val>
            <c:numRef>
              <c:f>Sheet1!$B$2:$B$6</c:f>
              <c:numCache>
                <c:formatCode>General</c:formatCode>
                <c:ptCount val="5"/>
                <c:pt idx="0">
                  <c:v>11</c:v>
                </c:pt>
                <c:pt idx="1">
                  <c:v>10</c:v>
                </c:pt>
                <c:pt idx="2">
                  <c:v>7</c:v>
                </c:pt>
                <c:pt idx="3">
                  <c:v>3</c:v>
                </c:pt>
                <c:pt idx="4">
                  <c:v>0</c:v>
                </c:pt>
              </c:numCache>
            </c:numRef>
          </c:val>
          <c:smooth val="0"/>
          <c:extLst>
            <c:ext xmlns:c16="http://schemas.microsoft.com/office/drawing/2014/chart" uri="{C3380CC4-5D6E-409C-BE32-E72D297353CC}">
              <c16:uniqueId val="{00000000-D43E-0A43-B116-20518095F596}"/>
            </c:ext>
          </c:extLst>
        </c:ser>
        <c:ser>
          <c:idx val="1"/>
          <c:order val="1"/>
          <c:tx>
            <c:strRef>
              <c:f>Sheet1!$C$1</c:f>
              <c:strCache>
                <c:ptCount val="1"/>
                <c:pt idx="0">
                  <c:v>Completed</c:v>
                </c:pt>
              </c:strCache>
            </c:strRef>
          </c:tx>
          <c:spPr>
            <a:ln w="22225" cap="rnd">
              <a:solidFill>
                <a:srgbClr val="0070C0"/>
              </a:solidFill>
              <a:round/>
            </a:ln>
            <a:effectLst/>
          </c:spPr>
          <c:marker>
            <c:symbol val="square"/>
            <c:size val="6"/>
            <c:spPr>
              <a:solidFill>
                <a:schemeClr val="dk1">
                  <a:tint val="55000"/>
                </a:schemeClr>
              </a:solidFill>
              <a:ln w="9525">
                <a:solidFill>
                  <a:schemeClr val="dk1">
                    <a:tint val="55000"/>
                  </a:schemeClr>
                </a:solidFill>
                <a:round/>
              </a:ln>
              <a:effectLst/>
            </c:spPr>
          </c:marker>
          <c:dLbls>
            <c:delete val="1"/>
          </c:dLbls>
          <c:cat>
            <c:strRef>
              <c:f>Sheet1!$A$2:$A$6</c:f>
              <c:strCache>
                <c:ptCount val="5"/>
                <c:pt idx="0">
                  <c:v>Week-01</c:v>
                </c:pt>
                <c:pt idx="1">
                  <c:v>Week-02</c:v>
                </c:pt>
                <c:pt idx="2">
                  <c:v>Week-03</c:v>
                </c:pt>
                <c:pt idx="3">
                  <c:v>Week-04</c:v>
                </c:pt>
                <c:pt idx="4">
                  <c:v>Week-05</c:v>
                </c:pt>
              </c:strCache>
            </c:strRef>
          </c:cat>
          <c:val>
            <c:numRef>
              <c:f>Sheet1!$C$2:$C$6</c:f>
              <c:numCache>
                <c:formatCode>General</c:formatCode>
                <c:ptCount val="5"/>
                <c:pt idx="0">
                  <c:v>10</c:v>
                </c:pt>
                <c:pt idx="1">
                  <c:v>9</c:v>
                </c:pt>
                <c:pt idx="2">
                  <c:v>7</c:v>
                </c:pt>
                <c:pt idx="3">
                  <c:v>2</c:v>
                </c:pt>
                <c:pt idx="4">
                  <c:v>1</c:v>
                </c:pt>
              </c:numCache>
            </c:numRef>
          </c:val>
          <c:smooth val="0"/>
          <c:extLst>
            <c:ext xmlns:c16="http://schemas.microsoft.com/office/drawing/2014/chart" uri="{C3380CC4-5D6E-409C-BE32-E72D297353CC}">
              <c16:uniqueId val="{00000001-D43E-0A43-B116-20518095F596}"/>
            </c:ext>
          </c:extLst>
        </c:ser>
        <c:dLbls>
          <c:dLblPos val="ctr"/>
          <c:showLegendKey val="0"/>
          <c:showVal val="1"/>
          <c:showCatName val="0"/>
          <c:showSerName val="0"/>
          <c:showPercent val="0"/>
          <c:showBubbleSize val="0"/>
        </c:dLbls>
        <c:marker val="1"/>
        <c:smooth val="0"/>
        <c:axId val="1870033408"/>
        <c:axId val="1870063440"/>
      </c:lineChart>
      <c:catAx>
        <c:axId val="18700334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870063440"/>
        <c:crosses val="autoZero"/>
        <c:auto val="1"/>
        <c:lblAlgn val="ctr"/>
        <c:lblOffset val="100"/>
        <c:noMultiLvlLbl val="0"/>
      </c:catAx>
      <c:valAx>
        <c:axId val="1870063440"/>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7003340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Commited </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Sheet1!$B$2</c:f>
              <c:numCache>
                <c:formatCode>General</c:formatCode>
                <c:ptCount val="1"/>
                <c:pt idx="0">
                  <c:v>12</c:v>
                </c:pt>
              </c:numCache>
            </c:numRef>
          </c:val>
          <c:extLst>
            <c:ext xmlns:c16="http://schemas.microsoft.com/office/drawing/2014/chart" uri="{C3380CC4-5D6E-409C-BE32-E72D297353CC}">
              <c16:uniqueId val="{00000000-297B-6047-9957-9E9F46267150}"/>
            </c:ext>
          </c:extLst>
        </c:ser>
        <c:ser>
          <c:idx val="1"/>
          <c:order val="1"/>
          <c:tx>
            <c:strRef>
              <c:f>Sheet1!$C$1</c:f>
              <c:strCache>
                <c:ptCount val="1"/>
                <c:pt idx="0">
                  <c:v>Completed</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Sheet1!$C$2</c:f>
              <c:numCache>
                <c:formatCode>General</c:formatCode>
                <c:ptCount val="1"/>
                <c:pt idx="0">
                  <c:v>11</c:v>
                </c:pt>
              </c:numCache>
            </c:numRef>
          </c:val>
          <c:extLst>
            <c:ext xmlns:c16="http://schemas.microsoft.com/office/drawing/2014/chart" uri="{C3380CC4-5D6E-409C-BE32-E72D297353CC}">
              <c16:uniqueId val="{00000001-297B-6047-9957-9E9F46267150}"/>
            </c:ext>
          </c:extLst>
        </c:ser>
        <c:ser>
          <c:idx val="2"/>
          <c:order val="2"/>
          <c:tx>
            <c:strRef>
              <c:f>Sheet1!$D$1</c:f>
              <c:strCache>
                <c:ptCount val="1"/>
                <c:pt idx="0">
                  <c:v>average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c:f>
              <c:numCache>
                <c:formatCode>General</c:formatCode>
                <c:ptCount val="1"/>
              </c:numCache>
            </c:numRef>
          </c:cat>
          <c:val>
            <c:numRef>
              <c:f>Sheet1!$D$2</c:f>
              <c:numCache>
                <c:formatCode>General</c:formatCode>
                <c:ptCount val="1"/>
                <c:pt idx="0">
                  <c:v>91.666666666666657</c:v>
                </c:pt>
              </c:numCache>
            </c:numRef>
          </c:val>
          <c:extLst>
            <c:ext xmlns:c16="http://schemas.microsoft.com/office/drawing/2014/chart" uri="{C3380CC4-5D6E-409C-BE32-E72D297353CC}">
              <c16:uniqueId val="{00000003-297B-6047-9957-9E9F46267150}"/>
            </c:ext>
          </c:extLst>
        </c:ser>
        <c:dLbls>
          <c:dLblPos val="ctr"/>
          <c:showLegendKey val="0"/>
          <c:showVal val="1"/>
          <c:showCatName val="0"/>
          <c:showSerName val="0"/>
          <c:showPercent val="0"/>
          <c:showBubbleSize val="0"/>
        </c:dLbls>
        <c:gapWidth val="79"/>
        <c:overlap val="100"/>
        <c:axId val="1152740128"/>
        <c:axId val="1456270256"/>
      </c:barChart>
      <c:catAx>
        <c:axId val="1152740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1456270256"/>
        <c:crosses val="autoZero"/>
        <c:auto val="1"/>
        <c:lblAlgn val="ctr"/>
        <c:lblOffset val="100"/>
        <c:noMultiLvlLbl val="0"/>
      </c:catAx>
      <c:valAx>
        <c:axId val="1456270256"/>
        <c:scaling>
          <c:orientation val="minMax"/>
        </c:scaling>
        <c:delete val="1"/>
        <c:axPos val="b"/>
        <c:numFmt formatCode="General" sourceLinked="1"/>
        <c:majorTickMark val="none"/>
        <c:minorTickMark val="none"/>
        <c:tickLblPos val="nextTo"/>
        <c:crossAx val="115274012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6">
  <a:schemeClr val="accent4"/>
  <a:schemeClr val="accent4"/>
  <a:schemeClr val="accent4"/>
  <a:schemeClr val="accent4"/>
  <a:schemeClr val="accent4"/>
  <a:schemeClr val="accent4"/>
</cs:colorStyle>
</file>

<file path=ppt/charts/colors2.xml><?xml version="1.0" encoding="utf-8"?>
<cs:colorStyle xmlns:cs="http://schemas.microsoft.com/office/drawing/2012/chartStyle" xmlns:a="http://schemas.openxmlformats.org/drawingml/2006/main" meth="acrossLinear" id="1">
  <a:schemeClr val="dk1">
    <a:tint val="88000"/>
  </a:schemeClr>
  <a:schemeClr val="dk1">
    <a:tint val="55000"/>
  </a:schemeClr>
  <a:schemeClr val="dk1">
    <a:tint val="78000"/>
  </a:schemeClr>
  <a:schemeClr val="dk1">
    <a:tint val="92000"/>
  </a:schemeClr>
  <a:schemeClr val="dk1">
    <a:tint val="70000"/>
  </a:schemeClr>
  <a:schemeClr val="dk1">
    <a:tint val="30000"/>
  </a:schemeClr>
</cs:colorStyle>
</file>

<file path=ppt/charts/colors3.xml><?xml version="1.0" encoding="utf-8"?>
<cs:colorStyle xmlns:cs="http://schemas.microsoft.com/office/drawing/2012/chartStyle" xmlns:a="http://schemas.openxmlformats.org/drawingml/2006/main" meth="acrossLinear" id="1">
  <a:schemeClr val="dk1">
    <a:tint val="88000"/>
  </a:schemeClr>
  <a:schemeClr val="dk1">
    <a:tint val="55000"/>
  </a:schemeClr>
  <a:schemeClr val="dk1">
    <a:tint val="78000"/>
  </a:schemeClr>
  <a:schemeClr val="dk1">
    <a:tint val="92000"/>
  </a:schemeClr>
  <a:schemeClr val="dk1">
    <a:tint val="70000"/>
  </a:schemeClr>
  <a:schemeClr val="dk1">
    <a:tint val="30000"/>
  </a:schemeClr>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B9B685-519B-4BA0-BF13-6FF8C3BBACB7}" type="doc">
      <dgm:prSet loTypeId="urn:microsoft.com/office/officeart/2008/layout/LinedList" loCatId="list" qsTypeId="urn:microsoft.com/office/officeart/2005/8/quickstyle/simple2" qsCatId="simple" csTypeId="urn:microsoft.com/office/officeart/2005/8/colors/accent5_2" csCatId="accent5" phldr="1"/>
      <dgm:spPr/>
      <dgm:t>
        <a:bodyPr/>
        <a:lstStyle/>
        <a:p>
          <a:endParaRPr lang="en-US"/>
        </a:p>
      </dgm:t>
    </dgm:pt>
    <dgm:pt modelId="{0EB82CD7-EE23-43BE-9843-5906F44477A3}">
      <dgm:prSet/>
      <dgm:spPr/>
      <dgm:t>
        <a:bodyPr/>
        <a:lstStyle/>
        <a:p>
          <a:r>
            <a:rPr lang="en-US"/>
            <a:t>Artificial Intelligence (AI) has played a significant role in SARS-CoV-2 detection and prevention since the onset of the COVID-19 pandemic. Review the user history feature's requirements and objectives. Discuss the need for X-ray uploads with associated names.</a:t>
          </a:r>
          <a:endParaRPr lang="en-US" dirty="0"/>
        </a:p>
      </dgm:t>
    </dgm:pt>
    <dgm:pt modelId="{A1960950-0916-4B95-9350-A5DAFCF15801}" type="parTrans" cxnId="{031FED48-3AB2-413F-8B12-DF72640FAE9B}">
      <dgm:prSet/>
      <dgm:spPr/>
      <dgm:t>
        <a:bodyPr/>
        <a:lstStyle/>
        <a:p>
          <a:endParaRPr lang="en-US"/>
        </a:p>
      </dgm:t>
    </dgm:pt>
    <dgm:pt modelId="{9AB51E83-4108-4BE0-B4D2-63EB5314F566}" type="sibTrans" cxnId="{031FED48-3AB2-413F-8B12-DF72640FAE9B}">
      <dgm:prSet phldrT="1" phldr="0"/>
      <dgm:spPr/>
      <dgm:t>
        <a:bodyPr/>
        <a:lstStyle/>
        <a:p>
          <a:endParaRPr lang="en-US"/>
        </a:p>
      </dgm:t>
    </dgm:pt>
    <dgm:pt modelId="{92325BBB-5081-44B5-80CE-1623B60E7CF4}">
      <dgm:prSet/>
      <dgm:spPr/>
      <dgm:t>
        <a:bodyPr/>
        <a:lstStyle/>
        <a:p>
          <a:r>
            <a:rPr lang="en-US"/>
            <a:t>AI algorithms can process large volumes of data quickly, enabling rapid analysis of COVID-19-related information, such as patient data</a:t>
          </a:r>
          <a:br>
            <a:rPr lang="en-US"/>
          </a:br>
          <a:r>
            <a:rPr lang="en-US"/>
            <a:t>AI can provide highly accurate results. AI solutions can scale easily to handle large datasets and adapt to evolving situations. </a:t>
          </a:r>
        </a:p>
      </dgm:t>
    </dgm:pt>
    <dgm:pt modelId="{DB667208-0F77-4122-8440-CF2D944E5073}" type="parTrans" cxnId="{374316FB-6123-4E6A-B8DE-1772B904684F}">
      <dgm:prSet/>
      <dgm:spPr/>
      <dgm:t>
        <a:bodyPr/>
        <a:lstStyle/>
        <a:p>
          <a:endParaRPr lang="en-US"/>
        </a:p>
      </dgm:t>
    </dgm:pt>
    <dgm:pt modelId="{1420C925-F604-485F-BDD1-8577E0C7AD01}" type="sibTrans" cxnId="{374316FB-6123-4E6A-B8DE-1772B904684F}">
      <dgm:prSet phldrT="2" phldr="0"/>
      <dgm:spPr/>
      <dgm:t>
        <a:bodyPr/>
        <a:lstStyle/>
        <a:p>
          <a:endParaRPr lang="en-US"/>
        </a:p>
      </dgm:t>
    </dgm:pt>
    <dgm:pt modelId="{52A981DA-9A0C-43B1-AD63-6FD3312A7E12}">
      <dgm:prSet/>
      <dgm:spPr/>
      <dgm:t>
        <a:bodyPr/>
        <a:lstStyle/>
        <a:p>
          <a:r>
            <a:rPr lang="en-US"/>
            <a:t>SARS Covid-19 has been developed to assist in identifying COVID-19 cases quickly and accurately.</a:t>
          </a:r>
          <a:br>
            <a:rPr lang="en-US"/>
          </a:br>
          <a:r>
            <a:rPr lang="en-US"/>
            <a:t>AI has proven to be a valuable tool in SARS-CoV-2 detection and prevention, offering speed, accuracy, and scalability. </a:t>
          </a:r>
        </a:p>
      </dgm:t>
    </dgm:pt>
    <dgm:pt modelId="{F4B79911-6385-48AD-9B06-56EFD484FAD5}" type="parTrans" cxnId="{1C5B41F9-790C-4DC4-9F5F-75EF68DAFC68}">
      <dgm:prSet/>
      <dgm:spPr/>
      <dgm:t>
        <a:bodyPr/>
        <a:lstStyle/>
        <a:p>
          <a:endParaRPr lang="en-US"/>
        </a:p>
      </dgm:t>
    </dgm:pt>
    <dgm:pt modelId="{8969DDC3-200D-4409-9244-8F796C923AEF}" type="sibTrans" cxnId="{1C5B41F9-790C-4DC4-9F5F-75EF68DAFC68}">
      <dgm:prSet phldrT="3" phldr="0"/>
      <dgm:spPr/>
      <dgm:t>
        <a:bodyPr/>
        <a:lstStyle/>
        <a:p>
          <a:endParaRPr lang="en-US"/>
        </a:p>
      </dgm:t>
    </dgm:pt>
    <dgm:pt modelId="{FD3D71BA-173C-445D-98C3-A60EDC047965}">
      <dgm:prSet/>
      <dgm:spPr/>
      <dgm:t>
        <a:bodyPr/>
        <a:lstStyle/>
        <a:p>
          <a:r>
            <a:rPr lang="en-US"/>
            <a:t>These AI applications have the potential to enhance our ability to respond effectively to the ongoing COVID-19 pandemic and future infectious disease outbreaks.</a:t>
          </a:r>
        </a:p>
      </dgm:t>
    </dgm:pt>
    <dgm:pt modelId="{576DDA16-7E37-443F-BDB6-D0608F6B7BEE}" type="parTrans" cxnId="{B5D44BC3-2991-4021-B19D-79FC12C21DD2}">
      <dgm:prSet/>
      <dgm:spPr/>
      <dgm:t>
        <a:bodyPr/>
        <a:lstStyle/>
        <a:p>
          <a:endParaRPr lang="en-US"/>
        </a:p>
      </dgm:t>
    </dgm:pt>
    <dgm:pt modelId="{2272CFED-D9EB-4E75-A407-B3870B5B23A8}" type="sibTrans" cxnId="{B5D44BC3-2991-4021-B19D-79FC12C21DD2}">
      <dgm:prSet phldrT="4" phldr="0"/>
      <dgm:spPr/>
      <dgm:t>
        <a:bodyPr/>
        <a:lstStyle/>
        <a:p>
          <a:endParaRPr lang="en-US"/>
        </a:p>
      </dgm:t>
    </dgm:pt>
    <dgm:pt modelId="{61DF2972-3247-4E54-8229-F68AD0FF3700}">
      <dgm:prSet/>
      <dgm:spPr/>
      <dgm:t>
        <a:bodyPr/>
        <a:lstStyle/>
        <a:p>
          <a:r>
            <a:rPr lang="en-US"/>
            <a:t>Data collection and preprocessing for AI-based SARS-CoV-2 detection are vital but come with significant challenges related to data availability, privacy, and quality. Overcoming these challenges requires a multi-faceted approach involving collaboration, technology, and ethical considerations to ensure the responsible and effective use of data in pandemic response efforts.</a:t>
          </a:r>
        </a:p>
      </dgm:t>
    </dgm:pt>
    <dgm:pt modelId="{8C2B2A2F-A3E2-43C6-81E9-215C8060F5CA}" type="parTrans" cxnId="{60F16E7E-7069-451D-9455-02E0EB6F9B23}">
      <dgm:prSet/>
      <dgm:spPr/>
      <dgm:t>
        <a:bodyPr/>
        <a:lstStyle/>
        <a:p>
          <a:endParaRPr lang="en-US"/>
        </a:p>
      </dgm:t>
    </dgm:pt>
    <dgm:pt modelId="{88AC824B-D411-4150-8F84-38176602C501}" type="sibTrans" cxnId="{60F16E7E-7069-451D-9455-02E0EB6F9B23}">
      <dgm:prSet phldrT="5" phldr="0"/>
      <dgm:spPr/>
      <dgm:t>
        <a:bodyPr/>
        <a:lstStyle/>
        <a:p>
          <a:endParaRPr lang="en-US"/>
        </a:p>
      </dgm:t>
    </dgm:pt>
    <dgm:pt modelId="{F8301C33-AB3F-C749-9D22-3BA7CA0138E1}" type="pres">
      <dgm:prSet presAssocID="{3CB9B685-519B-4BA0-BF13-6FF8C3BBACB7}" presName="vert0" presStyleCnt="0">
        <dgm:presLayoutVars>
          <dgm:dir/>
          <dgm:animOne val="branch"/>
          <dgm:animLvl val="lvl"/>
        </dgm:presLayoutVars>
      </dgm:prSet>
      <dgm:spPr/>
    </dgm:pt>
    <dgm:pt modelId="{BF857BF0-E000-5846-A808-2BA2B9E73B81}" type="pres">
      <dgm:prSet presAssocID="{0EB82CD7-EE23-43BE-9843-5906F44477A3}" presName="thickLine" presStyleLbl="alignNode1" presStyleIdx="0" presStyleCnt="5"/>
      <dgm:spPr/>
    </dgm:pt>
    <dgm:pt modelId="{35C6E9AC-085F-0C45-B7B7-CD637EBC00E0}" type="pres">
      <dgm:prSet presAssocID="{0EB82CD7-EE23-43BE-9843-5906F44477A3}" presName="horz1" presStyleCnt="0"/>
      <dgm:spPr/>
    </dgm:pt>
    <dgm:pt modelId="{67A17B20-540F-D942-9BDD-C70CB31A9CF5}" type="pres">
      <dgm:prSet presAssocID="{0EB82CD7-EE23-43BE-9843-5906F44477A3}" presName="tx1" presStyleLbl="revTx" presStyleIdx="0" presStyleCnt="5"/>
      <dgm:spPr/>
    </dgm:pt>
    <dgm:pt modelId="{0D2D3824-2997-5A46-A2C4-38AE663B89CA}" type="pres">
      <dgm:prSet presAssocID="{0EB82CD7-EE23-43BE-9843-5906F44477A3}" presName="vert1" presStyleCnt="0"/>
      <dgm:spPr/>
    </dgm:pt>
    <dgm:pt modelId="{5CC4D5B8-53A7-D54C-8DAF-B26AF219DEA1}" type="pres">
      <dgm:prSet presAssocID="{92325BBB-5081-44B5-80CE-1623B60E7CF4}" presName="thickLine" presStyleLbl="alignNode1" presStyleIdx="1" presStyleCnt="5"/>
      <dgm:spPr/>
    </dgm:pt>
    <dgm:pt modelId="{DB918646-FB73-C14A-8562-0601AFEA0B1B}" type="pres">
      <dgm:prSet presAssocID="{92325BBB-5081-44B5-80CE-1623B60E7CF4}" presName="horz1" presStyleCnt="0"/>
      <dgm:spPr/>
    </dgm:pt>
    <dgm:pt modelId="{30A16119-FD36-2E47-8202-DE9D8F951F14}" type="pres">
      <dgm:prSet presAssocID="{92325BBB-5081-44B5-80CE-1623B60E7CF4}" presName="tx1" presStyleLbl="revTx" presStyleIdx="1" presStyleCnt="5"/>
      <dgm:spPr/>
    </dgm:pt>
    <dgm:pt modelId="{3794D99C-9E64-A940-A3C6-FEF467A8420F}" type="pres">
      <dgm:prSet presAssocID="{92325BBB-5081-44B5-80CE-1623B60E7CF4}" presName="vert1" presStyleCnt="0"/>
      <dgm:spPr/>
    </dgm:pt>
    <dgm:pt modelId="{6D429F47-8AAA-5044-8906-2F62DC3FF681}" type="pres">
      <dgm:prSet presAssocID="{52A981DA-9A0C-43B1-AD63-6FD3312A7E12}" presName="thickLine" presStyleLbl="alignNode1" presStyleIdx="2" presStyleCnt="5"/>
      <dgm:spPr/>
    </dgm:pt>
    <dgm:pt modelId="{02A06639-479E-F14B-A090-6F20E422FCAC}" type="pres">
      <dgm:prSet presAssocID="{52A981DA-9A0C-43B1-AD63-6FD3312A7E12}" presName="horz1" presStyleCnt="0"/>
      <dgm:spPr/>
    </dgm:pt>
    <dgm:pt modelId="{FF19C129-9F86-7D46-9E67-3C9F4A4DED3A}" type="pres">
      <dgm:prSet presAssocID="{52A981DA-9A0C-43B1-AD63-6FD3312A7E12}" presName="tx1" presStyleLbl="revTx" presStyleIdx="2" presStyleCnt="5"/>
      <dgm:spPr/>
    </dgm:pt>
    <dgm:pt modelId="{9149C4D4-DB74-0249-9274-B8F3C871826C}" type="pres">
      <dgm:prSet presAssocID="{52A981DA-9A0C-43B1-AD63-6FD3312A7E12}" presName="vert1" presStyleCnt="0"/>
      <dgm:spPr/>
    </dgm:pt>
    <dgm:pt modelId="{9A80103F-FFED-5D44-81A0-E1B2E7C99823}" type="pres">
      <dgm:prSet presAssocID="{FD3D71BA-173C-445D-98C3-A60EDC047965}" presName="thickLine" presStyleLbl="alignNode1" presStyleIdx="3" presStyleCnt="5"/>
      <dgm:spPr/>
    </dgm:pt>
    <dgm:pt modelId="{ABE99F7F-7EFB-6042-975C-FFF0369CDA84}" type="pres">
      <dgm:prSet presAssocID="{FD3D71BA-173C-445D-98C3-A60EDC047965}" presName="horz1" presStyleCnt="0"/>
      <dgm:spPr/>
    </dgm:pt>
    <dgm:pt modelId="{991E5AA7-E26B-2747-B2D3-E97D17061B45}" type="pres">
      <dgm:prSet presAssocID="{FD3D71BA-173C-445D-98C3-A60EDC047965}" presName="tx1" presStyleLbl="revTx" presStyleIdx="3" presStyleCnt="5"/>
      <dgm:spPr/>
    </dgm:pt>
    <dgm:pt modelId="{CF4A44DE-1DDC-044F-9A7C-731D3A5F34CC}" type="pres">
      <dgm:prSet presAssocID="{FD3D71BA-173C-445D-98C3-A60EDC047965}" presName="vert1" presStyleCnt="0"/>
      <dgm:spPr/>
    </dgm:pt>
    <dgm:pt modelId="{B9472106-5386-E44D-B9A4-43B8B1E4D7DD}" type="pres">
      <dgm:prSet presAssocID="{61DF2972-3247-4E54-8229-F68AD0FF3700}" presName="thickLine" presStyleLbl="alignNode1" presStyleIdx="4" presStyleCnt="5"/>
      <dgm:spPr/>
    </dgm:pt>
    <dgm:pt modelId="{4EE8CB45-30D0-D943-8A1F-D8ED3B982900}" type="pres">
      <dgm:prSet presAssocID="{61DF2972-3247-4E54-8229-F68AD0FF3700}" presName="horz1" presStyleCnt="0"/>
      <dgm:spPr/>
    </dgm:pt>
    <dgm:pt modelId="{4B92BDD7-57D2-E64D-A4BB-63FD784C0C34}" type="pres">
      <dgm:prSet presAssocID="{61DF2972-3247-4E54-8229-F68AD0FF3700}" presName="tx1" presStyleLbl="revTx" presStyleIdx="4" presStyleCnt="5"/>
      <dgm:spPr/>
    </dgm:pt>
    <dgm:pt modelId="{C3A82CD5-9308-D448-8830-D8871965801A}" type="pres">
      <dgm:prSet presAssocID="{61DF2972-3247-4E54-8229-F68AD0FF3700}" presName="vert1" presStyleCnt="0"/>
      <dgm:spPr/>
    </dgm:pt>
  </dgm:ptLst>
  <dgm:cxnLst>
    <dgm:cxn modelId="{96577F03-2593-564C-987C-0E8692DB49AD}" type="presOf" srcId="{52A981DA-9A0C-43B1-AD63-6FD3312A7E12}" destId="{FF19C129-9F86-7D46-9E67-3C9F4A4DED3A}" srcOrd="0" destOrd="0" presId="urn:microsoft.com/office/officeart/2008/layout/LinedList"/>
    <dgm:cxn modelId="{0B7AC70A-B618-5E42-849C-D5034561E230}" type="presOf" srcId="{3CB9B685-519B-4BA0-BF13-6FF8C3BBACB7}" destId="{F8301C33-AB3F-C749-9D22-3BA7CA0138E1}" srcOrd="0" destOrd="0" presId="urn:microsoft.com/office/officeart/2008/layout/LinedList"/>
    <dgm:cxn modelId="{02367A1F-8766-7141-8B5E-5E515BCA3579}" type="presOf" srcId="{92325BBB-5081-44B5-80CE-1623B60E7CF4}" destId="{30A16119-FD36-2E47-8202-DE9D8F951F14}" srcOrd="0" destOrd="0" presId="urn:microsoft.com/office/officeart/2008/layout/LinedList"/>
    <dgm:cxn modelId="{F3D00842-6CA7-D341-AE32-1C2494A17624}" type="presOf" srcId="{61DF2972-3247-4E54-8229-F68AD0FF3700}" destId="{4B92BDD7-57D2-E64D-A4BB-63FD784C0C34}" srcOrd="0" destOrd="0" presId="urn:microsoft.com/office/officeart/2008/layout/LinedList"/>
    <dgm:cxn modelId="{031FED48-3AB2-413F-8B12-DF72640FAE9B}" srcId="{3CB9B685-519B-4BA0-BF13-6FF8C3BBACB7}" destId="{0EB82CD7-EE23-43BE-9843-5906F44477A3}" srcOrd="0" destOrd="0" parTransId="{A1960950-0916-4B95-9350-A5DAFCF15801}" sibTransId="{9AB51E83-4108-4BE0-B4D2-63EB5314F566}"/>
    <dgm:cxn modelId="{EB87544A-5DED-184E-AF4D-6B28E78A43AA}" type="presOf" srcId="{0EB82CD7-EE23-43BE-9843-5906F44477A3}" destId="{67A17B20-540F-D942-9BDD-C70CB31A9CF5}" srcOrd="0" destOrd="0" presId="urn:microsoft.com/office/officeart/2008/layout/LinedList"/>
    <dgm:cxn modelId="{1CD69C5C-7185-9446-9CF9-02003D5FD7FE}" type="presOf" srcId="{FD3D71BA-173C-445D-98C3-A60EDC047965}" destId="{991E5AA7-E26B-2747-B2D3-E97D17061B45}" srcOrd="0" destOrd="0" presId="urn:microsoft.com/office/officeart/2008/layout/LinedList"/>
    <dgm:cxn modelId="{60F16E7E-7069-451D-9455-02E0EB6F9B23}" srcId="{3CB9B685-519B-4BA0-BF13-6FF8C3BBACB7}" destId="{61DF2972-3247-4E54-8229-F68AD0FF3700}" srcOrd="4" destOrd="0" parTransId="{8C2B2A2F-A3E2-43C6-81E9-215C8060F5CA}" sibTransId="{88AC824B-D411-4150-8F84-38176602C501}"/>
    <dgm:cxn modelId="{B5D44BC3-2991-4021-B19D-79FC12C21DD2}" srcId="{3CB9B685-519B-4BA0-BF13-6FF8C3BBACB7}" destId="{FD3D71BA-173C-445D-98C3-A60EDC047965}" srcOrd="3" destOrd="0" parTransId="{576DDA16-7E37-443F-BDB6-D0608F6B7BEE}" sibTransId="{2272CFED-D9EB-4E75-A407-B3870B5B23A8}"/>
    <dgm:cxn modelId="{1C5B41F9-790C-4DC4-9F5F-75EF68DAFC68}" srcId="{3CB9B685-519B-4BA0-BF13-6FF8C3BBACB7}" destId="{52A981DA-9A0C-43B1-AD63-6FD3312A7E12}" srcOrd="2" destOrd="0" parTransId="{F4B79911-6385-48AD-9B06-56EFD484FAD5}" sibTransId="{8969DDC3-200D-4409-9244-8F796C923AEF}"/>
    <dgm:cxn modelId="{374316FB-6123-4E6A-B8DE-1772B904684F}" srcId="{3CB9B685-519B-4BA0-BF13-6FF8C3BBACB7}" destId="{92325BBB-5081-44B5-80CE-1623B60E7CF4}" srcOrd="1" destOrd="0" parTransId="{DB667208-0F77-4122-8440-CF2D944E5073}" sibTransId="{1420C925-F604-485F-BDD1-8577E0C7AD01}"/>
    <dgm:cxn modelId="{C15A6E10-B0DC-5B46-88AE-152979231CFB}" type="presParOf" srcId="{F8301C33-AB3F-C749-9D22-3BA7CA0138E1}" destId="{BF857BF0-E000-5846-A808-2BA2B9E73B81}" srcOrd="0" destOrd="0" presId="urn:microsoft.com/office/officeart/2008/layout/LinedList"/>
    <dgm:cxn modelId="{77058CED-0D22-7F49-9157-9623BCD4083A}" type="presParOf" srcId="{F8301C33-AB3F-C749-9D22-3BA7CA0138E1}" destId="{35C6E9AC-085F-0C45-B7B7-CD637EBC00E0}" srcOrd="1" destOrd="0" presId="urn:microsoft.com/office/officeart/2008/layout/LinedList"/>
    <dgm:cxn modelId="{3A0D867E-D5D6-E04C-AC4B-E272B146760F}" type="presParOf" srcId="{35C6E9AC-085F-0C45-B7B7-CD637EBC00E0}" destId="{67A17B20-540F-D942-9BDD-C70CB31A9CF5}" srcOrd="0" destOrd="0" presId="urn:microsoft.com/office/officeart/2008/layout/LinedList"/>
    <dgm:cxn modelId="{8D28C62D-6260-8B42-A0B2-E7F7F5DD7D5B}" type="presParOf" srcId="{35C6E9AC-085F-0C45-B7B7-CD637EBC00E0}" destId="{0D2D3824-2997-5A46-A2C4-38AE663B89CA}" srcOrd="1" destOrd="0" presId="urn:microsoft.com/office/officeart/2008/layout/LinedList"/>
    <dgm:cxn modelId="{8FE412E5-640A-B84A-B770-6F5CA3D0369B}" type="presParOf" srcId="{F8301C33-AB3F-C749-9D22-3BA7CA0138E1}" destId="{5CC4D5B8-53A7-D54C-8DAF-B26AF219DEA1}" srcOrd="2" destOrd="0" presId="urn:microsoft.com/office/officeart/2008/layout/LinedList"/>
    <dgm:cxn modelId="{691F5913-47DD-0242-B38F-B37BF79E2DDB}" type="presParOf" srcId="{F8301C33-AB3F-C749-9D22-3BA7CA0138E1}" destId="{DB918646-FB73-C14A-8562-0601AFEA0B1B}" srcOrd="3" destOrd="0" presId="urn:microsoft.com/office/officeart/2008/layout/LinedList"/>
    <dgm:cxn modelId="{659BC6B2-9331-684F-9B42-1FD62A64BC93}" type="presParOf" srcId="{DB918646-FB73-C14A-8562-0601AFEA0B1B}" destId="{30A16119-FD36-2E47-8202-DE9D8F951F14}" srcOrd="0" destOrd="0" presId="urn:microsoft.com/office/officeart/2008/layout/LinedList"/>
    <dgm:cxn modelId="{18541F2F-84C2-2E40-B8AA-79C23F2AC91A}" type="presParOf" srcId="{DB918646-FB73-C14A-8562-0601AFEA0B1B}" destId="{3794D99C-9E64-A940-A3C6-FEF467A8420F}" srcOrd="1" destOrd="0" presId="urn:microsoft.com/office/officeart/2008/layout/LinedList"/>
    <dgm:cxn modelId="{FD4E424F-F448-8D41-BAB5-33979EE84B67}" type="presParOf" srcId="{F8301C33-AB3F-C749-9D22-3BA7CA0138E1}" destId="{6D429F47-8AAA-5044-8906-2F62DC3FF681}" srcOrd="4" destOrd="0" presId="urn:microsoft.com/office/officeart/2008/layout/LinedList"/>
    <dgm:cxn modelId="{F227A523-2664-6942-800A-94D5F7248493}" type="presParOf" srcId="{F8301C33-AB3F-C749-9D22-3BA7CA0138E1}" destId="{02A06639-479E-F14B-A090-6F20E422FCAC}" srcOrd="5" destOrd="0" presId="urn:microsoft.com/office/officeart/2008/layout/LinedList"/>
    <dgm:cxn modelId="{9C6402DC-0162-2F43-B626-4C8A922A9C80}" type="presParOf" srcId="{02A06639-479E-F14B-A090-6F20E422FCAC}" destId="{FF19C129-9F86-7D46-9E67-3C9F4A4DED3A}" srcOrd="0" destOrd="0" presId="urn:microsoft.com/office/officeart/2008/layout/LinedList"/>
    <dgm:cxn modelId="{73E27239-217A-D84D-B271-324DC2098A3B}" type="presParOf" srcId="{02A06639-479E-F14B-A090-6F20E422FCAC}" destId="{9149C4D4-DB74-0249-9274-B8F3C871826C}" srcOrd="1" destOrd="0" presId="urn:microsoft.com/office/officeart/2008/layout/LinedList"/>
    <dgm:cxn modelId="{25ED79A9-B169-BA4A-8561-1BB87D4AB096}" type="presParOf" srcId="{F8301C33-AB3F-C749-9D22-3BA7CA0138E1}" destId="{9A80103F-FFED-5D44-81A0-E1B2E7C99823}" srcOrd="6" destOrd="0" presId="urn:microsoft.com/office/officeart/2008/layout/LinedList"/>
    <dgm:cxn modelId="{2AA180BB-BB1A-A446-8FB9-4B1EA5F18116}" type="presParOf" srcId="{F8301C33-AB3F-C749-9D22-3BA7CA0138E1}" destId="{ABE99F7F-7EFB-6042-975C-FFF0369CDA84}" srcOrd="7" destOrd="0" presId="urn:microsoft.com/office/officeart/2008/layout/LinedList"/>
    <dgm:cxn modelId="{DAFD5F80-A99C-CB41-93EB-37A5987AD69B}" type="presParOf" srcId="{ABE99F7F-7EFB-6042-975C-FFF0369CDA84}" destId="{991E5AA7-E26B-2747-B2D3-E97D17061B45}" srcOrd="0" destOrd="0" presId="urn:microsoft.com/office/officeart/2008/layout/LinedList"/>
    <dgm:cxn modelId="{6EDD2593-E181-A14C-BAF3-1464274AE2D9}" type="presParOf" srcId="{ABE99F7F-7EFB-6042-975C-FFF0369CDA84}" destId="{CF4A44DE-1DDC-044F-9A7C-731D3A5F34CC}" srcOrd="1" destOrd="0" presId="urn:microsoft.com/office/officeart/2008/layout/LinedList"/>
    <dgm:cxn modelId="{CAE6404B-1D8C-BF4D-BC2D-696C26066763}" type="presParOf" srcId="{F8301C33-AB3F-C749-9D22-3BA7CA0138E1}" destId="{B9472106-5386-E44D-B9A4-43B8B1E4D7DD}" srcOrd="8" destOrd="0" presId="urn:microsoft.com/office/officeart/2008/layout/LinedList"/>
    <dgm:cxn modelId="{143F8D31-6351-B743-A28E-6736E8748C4A}" type="presParOf" srcId="{F8301C33-AB3F-C749-9D22-3BA7CA0138E1}" destId="{4EE8CB45-30D0-D943-8A1F-D8ED3B982900}" srcOrd="9" destOrd="0" presId="urn:microsoft.com/office/officeart/2008/layout/LinedList"/>
    <dgm:cxn modelId="{B2C39E6E-6CB7-604A-9875-6B75ADF0F378}" type="presParOf" srcId="{4EE8CB45-30D0-D943-8A1F-D8ED3B982900}" destId="{4B92BDD7-57D2-E64D-A4BB-63FD784C0C34}" srcOrd="0" destOrd="0" presId="urn:microsoft.com/office/officeart/2008/layout/LinedList"/>
    <dgm:cxn modelId="{3D2D65F5-5F0B-594E-976A-D609BF7F6170}" type="presParOf" srcId="{4EE8CB45-30D0-D943-8A1F-D8ED3B982900}" destId="{C3A82CD5-9308-D448-8830-D8871965801A}"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6C7AC7-E385-463A-AC63-795F28ABF63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E8CF097C-784C-4FA2-B0E4-EF4D0A8AA825}">
      <dgm:prSet/>
      <dgm:spPr/>
      <dgm:t>
        <a:bodyPr/>
        <a:lstStyle/>
        <a:p>
          <a:r>
            <a:rPr lang="en-US" b="1"/>
            <a:t>WELL DONE THINGS- </a:t>
          </a:r>
          <a:r>
            <a:rPr lang="en-US"/>
            <a:t>We've improved our deliverable by including additional amenities and ensuring that they all function properly. The success of our group effort may be attributed in large part to the open lines of communication we maintained throughout. When it comes to the construction process as a whole.</a:t>
          </a:r>
        </a:p>
      </dgm:t>
    </dgm:pt>
    <dgm:pt modelId="{2598B732-6329-48F3-86D5-5AD614F81A52}" type="parTrans" cxnId="{319DFC4C-DDC5-4D54-98FF-4EDB5FF9BE08}">
      <dgm:prSet/>
      <dgm:spPr/>
      <dgm:t>
        <a:bodyPr/>
        <a:lstStyle/>
        <a:p>
          <a:endParaRPr lang="en-US"/>
        </a:p>
      </dgm:t>
    </dgm:pt>
    <dgm:pt modelId="{44AF28B1-4231-4C3D-A826-5083DC39BB99}" type="sibTrans" cxnId="{319DFC4C-DDC5-4D54-98FF-4EDB5FF9BE08}">
      <dgm:prSet/>
      <dgm:spPr/>
      <dgm:t>
        <a:bodyPr/>
        <a:lstStyle/>
        <a:p>
          <a:endParaRPr lang="en-US"/>
        </a:p>
      </dgm:t>
    </dgm:pt>
    <dgm:pt modelId="{94801868-20EE-4269-96CC-0E0ABA5A4A87}">
      <dgm:prSet/>
      <dgm:spPr/>
      <dgm:t>
        <a:bodyPr/>
        <a:lstStyle/>
        <a:p>
          <a:r>
            <a:rPr lang="en-US" b="1"/>
            <a:t>WHAT NEEDS TO BE CHANGED</a:t>
          </a:r>
          <a:r>
            <a:rPr lang="en-US"/>
            <a:t>- We plan to use the professor's comments to refine our work. The group needs to work on its lack of teamwork. Meetings should focus more on brainstorming potential project directions.</a:t>
          </a:r>
        </a:p>
      </dgm:t>
    </dgm:pt>
    <dgm:pt modelId="{91F5AB50-CF1D-4462-9123-B61394F050A6}" type="parTrans" cxnId="{63409538-5FAD-4E7D-873C-D785B2B230BE}">
      <dgm:prSet/>
      <dgm:spPr/>
      <dgm:t>
        <a:bodyPr/>
        <a:lstStyle/>
        <a:p>
          <a:endParaRPr lang="en-US"/>
        </a:p>
      </dgm:t>
    </dgm:pt>
    <dgm:pt modelId="{ABE0C256-A677-4577-9065-37C8B909A1D9}" type="sibTrans" cxnId="{63409538-5FAD-4E7D-873C-D785B2B230BE}">
      <dgm:prSet/>
      <dgm:spPr/>
      <dgm:t>
        <a:bodyPr/>
        <a:lstStyle/>
        <a:p>
          <a:endParaRPr lang="en-US"/>
        </a:p>
      </dgm:t>
    </dgm:pt>
    <dgm:pt modelId="{709D31EA-ABF0-45F7-BC2E-01671EACE221}">
      <dgm:prSet/>
      <dgm:spPr/>
      <dgm:t>
        <a:bodyPr/>
        <a:lstStyle/>
        <a:p>
          <a:r>
            <a:rPr lang="en-US" b="1"/>
            <a:t>WHAT MEASURABLE STEPS WE MADE TO DEVELOP</a:t>
          </a:r>
          <a:r>
            <a:rPr lang="en-US"/>
            <a:t>- There must be more honesty and openness in our interactions. Additional conversations are required. We're going to have a more in-depth conversation about potential projects in order to refine our software.</a:t>
          </a:r>
        </a:p>
      </dgm:t>
    </dgm:pt>
    <dgm:pt modelId="{A2EDBDE9-7A04-416D-861B-882C2AACCDBB}" type="parTrans" cxnId="{78FE1817-C2CB-4FBD-BDE3-035BC4D4337B}">
      <dgm:prSet/>
      <dgm:spPr/>
      <dgm:t>
        <a:bodyPr/>
        <a:lstStyle/>
        <a:p>
          <a:endParaRPr lang="en-US"/>
        </a:p>
      </dgm:t>
    </dgm:pt>
    <dgm:pt modelId="{D3491822-0325-4D67-B4FF-08CD49DDEB85}" type="sibTrans" cxnId="{78FE1817-C2CB-4FBD-BDE3-035BC4D4337B}">
      <dgm:prSet/>
      <dgm:spPr/>
      <dgm:t>
        <a:bodyPr/>
        <a:lstStyle/>
        <a:p>
          <a:endParaRPr lang="en-US"/>
        </a:p>
      </dgm:t>
    </dgm:pt>
    <dgm:pt modelId="{A152C7D3-AD9B-A644-8265-B826DC59EEB6}" type="pres">
      <dgm:prSet presAssocID="{916C7AC7-E385-463A-AC63-795F28ABF63B}" presName="linear" presStyleCnt="0">
        <dgm:presLayoutVars>
          <dgm:animLvl val="lvl"/>
          <dgm:resizeHandles val="exact"/>
        </dgm:presLayoutVars>
      </dgm:prSet>
      <dgm:spPr/>
    </dgm:pt>
    <dgm:pt modelId="{37F2ADA5-41F1-2B4E-BF7C-486C2D8E1A1D}" type="pres">
      <dgm:prSet presAssocID="{E8CF097C-784C-4FA2-B0E4-EF4D0A8AA825}" presName="parentText" presStyleLbl="node1" presStyleIdx="0" presStyleCnt="3">
        <dgm:presLayoutVars>
          <dgm:chMax val="0"/>
          <dgm:bulletEnabled val="1"/>
        </dgm:presLayoutVars>
      </dgm:prSet>
      <dgm:spPr/>
    </dgm:pt>
    <dgm:pt modelId="{7E6B058D-1DC9-824A-BFA3-9A10F302F052}" type="pres">
      <dgm:prSet presAssocID="{44AF28B1-4231-4C3D-A826-5083DC39BB99}" presName="spacer" presStyleCnt="0"/>
      <dgm:spPr/>
    </dgm:pt>
    <dgm:pt modelId="{9BDD377F-8646-2A4A-AFFD-122BA43B10E4}" type="pres">
      <dgm:prSet presAssocID="{94801868-20EE-4269-96CC-0E0ABA5A4A87}" presName="parentText" presStyleLbl="node1" presStyleIdx="1" presStyleCnt="3">
        <dgm:presLayoutVars>
          <dgm:chMax val="0"/>
          <dgm:bulletEnabled val="1"/>
        </dgm:presLayoutVars>
      </dgm:prSet>
      <dgm:spPr/>
    </dgm:pt>
    <dgm:pt modelId="{F7F4F0A5-12B8-704B-844D-284CD73315E4}" type="pres">
      <dgm:prSet presAssocID="{ABE0C256-A677-4577-9065-37C8B909A1D9}" presName="spacer" presStyleCnt="0"/>
      <dgm:spPr/>
    </dgm:pt>
    <dgm:pt modelId="{9797370F-0912-0C49-B7A8-CBECD86EFB66}" type="pres">
      <dgm:prSet presAssocID="{709D31EA-ABF0-45F7-BC2E-01671EACE221}" presName="parentText" presStyleLbl="node1" presStyleIdx="2" presStyleCnt="3">
        <dgm:presLayoutVars>
          <dgm:chMax val="0"/>
          <dgm:bulletEnabled val="1"/>
        </dgm:presLayoutVars>
      </dgm:prSet>
      <dgm:spPr/>
    </dgm:pt>
  </dgm:ptLst>
  <dgm:cxnLst>
    <dgm:cxn modelId="{78FE1817-C2CB-4FBD-BDE3-035BC4D4337B}" srcId="{916C7AC7-E385-463A-AC63-795F28ABF63B}" destId="{709D31EA-ABF0-45F7-BC2E-01671EACE221}" srcOrd="2" destOrd="0" parTransId="{A2EDBDE9-7A04-416D-861B-882C2AACCDBB}" sibTransId="{D3491822-0325-4D67-B4FF-08CD49DDEB85}"/>
    <dgm:cxn modelId="{963CB131-82C1-9C4A-9D19-AD9BBA773162}" type="presOf" srcId="{94801868-20EE-4269-96CC-0E0ABA5A4A87}" destId="{9BDD377F-8646-2A4A-AFFD-122BA43B10E4}" srcOrd="0" destOrd="0" presId="urn:microsoft.com/office/officeart/2005/8/layout/vList2"/>
    <dgm:cxn modelId="{63409538-5FAD-4E7D-873C-D785B2B230BE}" srcId="{916C7AC7-E385-463A-AC63-795F28ABF63B}" destId="{94801868-20EE-4269-96CC-0E0ABA5A4A87}" srcOrd="1" destOrd="0" parTransId="{91F5AB50-CF1D-4462-9123-B61394F050A6}" sibTransId="{ABE0C256-A677-4577-9065-37C8B909A1D9}"/>
    <dgm:cxn modelId="{931A6A42-3605-854E-A1F6-5B64FA74BB3F}" type="presOf" srcId="{916C7AC7-E385-463A-AC63-795F28ABF63B}" destId="{A152C7D3-AD9B-A644-8265-B826DC59EEB6}" srcOrd="0" destOrd="0" presId="urn:microsoft.com/office/officeart/2005/8/layout/vList2"/>
    <dgm:cxn modelId="{319DFC4C-DDC5-4D54-98FF-4EDB5FF9BE08}" srcId="{916C7AC7-E385-463A-AC63-795F28ABF63B}" destId="{E8CF097C-784C-4FA2-B0E4-EF4D0A8AA825}" srcOrd="0" destOrd="0" parTransId="{2598B732-6329-48F3-86D5-5AD614F81A52}" sibTransId="{44AF28B1-4231-4C3D-A826-5083DC39BB99}"/>
    <dgm:cxn modelId="{6DEB5753-E6FE-9841-B5EA-833188F46EF4}" type="presOf" srcId="{709D31EA-ABF0-45F7-BC2E-01671EACE221}" destId="{9797370F-0912-0C49-B7A8-CBECD86EFB66}" srcOrd="0" destOrd="0" presId="urn:microsoft.com/office/officeart/2005/8/layout/vList2"/>
    <dgm:cxn modelId="{D7323296-37A9-6240-B9A3-BFA3D3E32C75}" type="presOf" srcId="{E8CF097C-784C-4FA2-B0E4-EF4D0A8AA825}" destId="{37F2ADA5-41F1-2B4E-BF7C-486C2D8E1A1D}" srcOrd="0" destOrd="0" presId="urn:microsoft.com/office/officeart/2005/8/layout/vList2"/>
    <dgm:cxn modelId="{93FA37AE-CD11-D74D-BD03-F0B27E0A14E0}" type="presParOf" srcId="{A152C7D3-AD9B-A644-8265-B826DC59EEB6}" destId="{37F2ADA5-41F1-2B4E-BF7C-486C2D8E1A1D}" srcOrd="0" destOrd="0" presId="urn:microsoft.com/office/officeart/2005/8/layout/vList2"/>
    <dgm:cxn modelId="{992FB38E-C7ED-2241-80C4-BC4EC1E4E1AF}" type="presParOf" srcId="{A152C7D3-AD9B-A644-8265-B826DC59EEB6}" destId="{7E6B058D-1DC9-824A-BFA3-9A10F302F052}" srcOrd="1" destOrd="0" presId="urn:microsoft.com/office/officeart/2005/8/layout/vList2"/>
    <dgm:cxn modelId="{0CCC1FF5-03C9-A94D-B9E1-106E241C1DA2}" type="presParOf" srcId="{A152C7D3-AD9B-A644-8265-B826DC59EEB6}" destId="{9BDD377F-8646-2A4A-AFFD-122BA43B10E4}" srcOrd="2" destOrd="0" presId="urn:microsoft.com/office/officeart/2005/8/layout/vList2"/>
    <dgm:cxn modelId="{78625BC7-9555-AD47-ADBE-CC77A8EE99E5}" type="presParOf" srcId="{A152C7D3-AD9B-A644-8265-B826DC59EEB6}" destId="{F7F4F0A5-12B8-704B-844D-284CD73315E4}" srcOrd="3" destOrd="0" presId="urn:microsoft.com/office/officeart/2005/8/layout/vList2"/>
    <dgm:cxn modelId="{DC69BBB0-C932-ED4C-9B79-8187239416AE}" type="presParOf" srcId="{A152C7D3-AD9B-A644-8265-B826DC59EEB6}" destId="{9797370F-0912-0C49-B7A8-CBECD86EFB66}"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857BF0-E000-5846-A808-2BA2B9E73B81}">
      <dsp:nvSpPr>
        <dsp:cNvPr id="0" name=""/>
        <dsp:cNvSpPr/>
      </dsp:nvSpPr>
      <dsp:spPr>
        <a:xfrm>
          <a:off x="0" y="53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67A17B20-540F-D942-9BDD-C70CB31A9CF5}">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Artificial Intelligence (AI) has played a significant role in SARS-CoV-2 detection and prevention since the onset of the COVID-19 pandemic. Review the user history feature's requirements and objectives. Discuss the need for X-ray uploads with associated names.</a:t>
          </a:r>
          <a:endParaRPr lang="en-US" sz="1600" kern="1200" dirty="0"/>
        </a:p>
      </dsp:txBody>
      <dsp:txXfrm>
        <a:off x="0" y="531"/>
        <a:ext cx="10515600" cy="870055"/>
      </dsp:txXfrm>
    </dsp:sp>
    <dsp:sp modelId="{5CC4D5B8-53A7-D54C-8DAF-B26AF219DEA1}">
      <dsp:nvSpPr>
        <dsp:cNvPr id="0" name=""/>
        <dsp:cNvSpPr/>
      </dsp:nvSpPr>
      <dsp:spPr>
        <a:xfrm>
          <a:off x="0" y="870586"/>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30A16119-FD36-2E47-8202-DE9D8F951F14}">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AI algorithms can process large volumes of data quickly, enabling rapid analysis of COVID-19-related information, such as patient data</a:t>
          </a:r>
          <a:br>
            <a:rPr lang="en-US" sz="1600" kern="1200"/>
          </a:br>
          <a:r>
            <a:rPr lang="en-US" sz="1600" kern="1200"/>
            <a:t>AI can provide highly accurate results. AI solutions can scale easily to handle large datasets and adapt to evolving situations. </a:t>
          </a:r>
        </a:p>
      </dsp:txBody>
      <dsp:txXfrm>
        <a:off x="0" y="870586"/>
        <a:ext cx="10515600" cy="870055"/>
      </dsp:txXfrm>
    </dsp:sp>
    <dsp:sp modelId="{6D429F47-8AAA-5044-8906-2F62DC3FF681}">
      <dsp:nvSpPr>
        <dsp:cNvPr id="0" name=""/>
        <dsp:cNvSpPr/>
      </dsp:nvSpPr>
      <dsp:spPr>
        <a:xfrm>
          <a:off x="0" y="174064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FF19C129-9F86-7D46-9E67-3C9F4A4DED3A}">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SARS Covid-19 has been developed to assist in identifying COVID-19 cases quickly and accurately.</a:t>
          </a:r>
          <a:br>
            <a:rPr lang="en-US" sz="1600" kern="1200"/>
          </a:br>
          <a:r>
            <a:rPr lang="en-US" sz="1600" kern="1200"/>
            <a:t>AI has proven to be a valuable tool in SARS-CoV-2 detection and prevention, offering speed, accuracy, and scalability. </a:t>
          </a:r>
        </a:p>
      </dsp:txBody>
      <dsp:txXfrm>
        <a:off x="0" y="1740641"/>
        <a:ext cx="10515600" cy="870055"/>
      </dsp:txXfrm>
    </dsp:sp>
    <dsp:sp modelId="{9A80103F-FFED-5D44-81A0-E1B2E7C99823}">
      <dsp:nvSpPr>
        <dsp:cNvPr id="0" name=""/>
        <dsp:cNvSpPr/>
      </dsp:nvSpPr>
      <dsp:spPr>
        <a:xfrm>
          <a:off x="0" y="2610696"/>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91E5AA7-E26B-2747-B2D3-E97D17061B45}">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These AI applications have the potential to enhance our ability to respond effectively to the ongoing COVID-19 pandemic and future infectious disease outbreaks.</a:t>
          </a:r>
        </a:p>
      </dsp:txBody>
      <dsp:txXfrm>
        <a:off x="0" y="2610696"/>
        <a:ext cx="10515600" cy="870055"/>
      </dsp:txXfrm>
    </dsp:sp>
    <dsp:sp modelId="{B9472106-5386-E44D-B9A4-43B8B1E4D7DD}">
      <dsp:nvSpPr>
        <dsp:cNvPr id="0" name=""/>
        <dsp:cNvSpPr/>
      </dsp:nvSpPr>
      <dsp:spPr>
        <a:xfrm>
          <a:off x="0" y="3480751"/>
          <a:ext cx="105156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4B92BDD7-57D2-E64D-A4BB-63FD784C0C34}">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Data collection and preprocessing for AI-based SARS-CoV-2 detection are vital but come with significant challenges related to data availability, privacy, and quality. Overcoming these challenges requires a multi-faceted approach involving collaboration, technology, and ethical considerations to ensure the responsible and effective use of data in pandemic response efforts.</a:t>
          </a:r>
        </a:p>
      </dsp:txBody>
      <dsp:txXfrm>
        <a:off x="0" y="3480751"/>
        <a:ext cx="10515600" cy="8700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F2ADA5-41F1-2B4E-BF7C-486C2D8E1A1D}">
      <dsp:nvSpPr>
        <dsp:cNvPr id="0" name=""/>
        <dsp:cNvSpPr/>
      </dsp:nvSpPr>
      <dsp:spPr>
        <a:xfrm>
          <a:off x="0" y="37883"/>
          <a:ext cx="4895786" cy="1441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WELL DONE THINGS- </a:t>
          </a:r>
          <a:r>
            <a:rPr lang="en-US" sz="1400" kern="1200"/>
            <a:t>We've improved our deliverable by including additional amenities and ensuring that they all function properly. The success of our group effort may be attributed in large part to the open lines of communication we maintained throughout. When it comes to the construction process as a whole.</a:t>
          </a:r>
        </a:p>
      </dsp:txBody>
      <dsp:txXfrm>
        <a:off x="70365" y="108248"/>
        <a:ext cx="4755056" cy="1300710"/>
      </dsp:txXfrm>
    </dsp:sp>
    <dsp:sp modelId="{9BDD377F-8646-2A4A-AFFD-122BA43B10E4}">
      <dsp:nvSpPr>
        <dsp:cNvPr id="0" name=""/>
        <dsp:cNvSpPr/>
      </dsp:nvSpPr>
      <dsp:spPr>
        <a:xfrm>
          <a:off x="0" y="1519643"/>
          <a:ext cx="4895786" cy="1441440"/>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WHAT NEEDS TO BE CHANGED</a:t>
          </a:r>
          <a:r>
            <a:rPr lang="en-US" sz="1400" kern="1200"/>
            <a:t>- We plan to use the professor's comments to refine our work. The group needs to work on its lack of teamwork. Meetings should focus more on brainstorming potential project directions.</a:t>
          </a:r>
        </a:p>
      </dsp:txBody>
      <dsp:txXfrm>
        <a:off x="70365" y="1590008"/>
        <a:ext cx="4755056" cy="1300710"/>
      </dsp:txXfrm>
    </dsp:sp>
    <dsp:sp modelId="{9797370F-0912-0C49-B7A8-CBECD86EFB66}">
      <dsp:nvSpPr>
        <dsp:cNvPr id="0" name=""/>
        <dsp:cNvSpPr/>
      </dsp:nvSpPr>
      <dsp:spPr>
        <a:xfrm>
          <a:off x="0" y="3001403"/>
          <a:ext cx="4895786" cy="14414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a:t>WHAT MEASURABLE STEPS WE MADE TO DEVELOP</a:t>
          </a:r>
          <a:r>
            <a:rPr lang="en-US" sz="1400" kern="1200"/>
            <a:t>- There must be more honesty and openness in our interactions. Additional conversations are required. We're going to have a more in-depth conversation about potential projects in order to refine our software.</a:t>
          </a:r>
        </a:p>
      </dsp:txBody>
      <dsp:txXfrm>
        <a:off x="70365" y="3071768"/>
        <a:ext cx="4755056" cy="13007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jpg>
</file>

<file path=ppt/media/image2.png>
</file>

<file path=ppt/media/image20.png>
</file>

<file path=ppt/media/image21.jpg>
</file>

<file path=ppt/media/image22.png>
</file>

<file path=ppt/media/image23.jpeg>
</file>

<file path=ppt/media/image24.png>
</file>

<file path=ppt/media/image3.sv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448566-DCAF-4B42-A374-5BBC10548834}" type="datetimeFigureOut">
              <a:rPr lang="en-US" smtClean="0"/>
              <a:t>10/4/23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5EF702-7149-0440-87EB-3CA08769DA2B}" type="slidenum">
              <a:rPr lang="en-US" smtClean="0"/>
              <a:t>‹#›</a:t>
            </a:fld>
            <a:endParaRPr lang="en-US"/>
          </a:p>
        </p:txBody>
      </p:sp>
    </p:spTree>
    <p:extLst>
      <p:ext uri="{BB962C8B-B14F-4D97-AF65-F5344CB8AC3E}">
        <p14:creationId xmlns:p14="http://schemas.microsoft.com/office/powerpoint/2010/main" val="2074525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18367a7ae3_0_5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218367a7ae3_0_5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212e0ef2f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212e0ef2fd_0_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3" name="Google Shape;273;g2212e0ef2fd_0_2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18367a7ae3_0_5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18367a7ae3_0_5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5EF702-7149-0440-87EB-3CA08769DA2B}" type="slidenum">
              <a:rPr lang="en-US" smtClean="0"/>
              <a:t>20</a:t>
            </a:fld>
            <a:endParaRPr lang="en-US"/>
          </a:p>
        </p:txBody>
      </p:sp>
    </p:spTree>
    <p:extLst>
      <p:ext uri="{BB962C8B-B14F-4D97-AF65-F5344CB8AC3E}">
        <p14:creationId xmlns:p14="http://schemas.microsoft.com/office/powerpoint/2010/main" val="37259949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18367a7ae3_0_5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18367a7ae3_0_5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C2850-947C-5547-F61A-6DDCCF9D95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3604F93-ACA3-E11B-B211-39AF2CCE22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8D00E4-F300-A789-F9F1-4964490175E0}"/>
              </a:ext>
            </a:extLst>
          </p:cNvPr>
          <p:cNvSpPr>
            <a:spLocks noGrp="1"/>
          </p:cNvSpPr>
          <p:nvPr>
            <p:ph type="dt" sz="half" idx="10"/>
          </p:nvPr>
        </p:nvSpPr>
        <p:spPr/>
        <p:txBody>
          <a:bodyPr/>
          <a:lstStyle/>
          <a:p>
            <a:fld id="{3F80ADC6-A6DB-7E4B-AC68-857546398396}" type="datetime1">
              <a:rPr lang="en-US" smtClean="0"/>
              <a:t>10/4/23</a:t>
            </a:fld>
            <a:endParaRPr lang="en-US"/>
          </a:p>
        </p:txBody>
      </p:sp>
      <p:sp>
        <p:nvSpPr>
          <p:cNvPr id="5" name="Footer Placeholder 4">
            <a:extLst>
              <a:ext uri="{FF2B5EF4-FFF2-40B4-BE49-F238E27FC236}">
                <a16:creationId xmlns:a16="http://schemas.microsoft.com/office/drawing/2014/main" id="{5F7A5063-2061-F450-C79A-B9D6457780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3B8035-C363-12DA-4FBA-2E8709C48F8C}"/>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0551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AE334-3F5F-413A-D0C2-FA9B95F463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59E8BE-B595-2F55-93CD-95976EE885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059DD1-9BD6-55FF-78D3-A94798E777C2}"/>
              </a:ext>
            </a:extLst>
          </p:cNvPr>
          <p:cNvSpPr>
            <a:spLocks noGrp="1"/>
          </p:cNvSpPr>
          <p:nvPr>
            <p:ph type="dt" sz="half" idx="10"/>
          </p:nvPr>
        </p:nvSpPr>
        <p:spPr/>
        <p:txBody>
          <a:bodyPr/>
          <a:lstStyle/>
          <a:p>
            <a:fld id="{62B81824-9137-E949-8771-860E2C8FA1EB}" type="datetime1">
              <a:rPr lang="en-US" smtClean="0"/>
              <a:t>10/4/23</a:t>
            </a:fld>
            <a:endParaRPr lang="en-US"/>
          </a:p>
        </p:txBody>
      </p:sp>
      <p:sp>
        <p:nvSpPr>
          <p:cNvPr id="5" name="Footer Placeholder 4">
            <a:extLst>
              <a:ext uri="{FF2B5EF4-FFF2-40B4-BE49-F238E27FC236}">
                <a16:creationId xmlns:a16="http://schemas.microsoft.com/office/drawing/2014/main" id="{63805143-59CE-D28E-8081-0CD8F4196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A23618-41A6-C83E-C8EF-A712CC49C92A}"/>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523096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EA9302-06F2-5690-7C33-106EFDFBEB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35F5C8-7BA2-0B75-F792-C1ECDB6E82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4E9223-8016-04DE-BA81-60DA86527209}"/>
              </a:ext>
            </a:extLst>
          </p:cNvPr>
          <p:cNvSpPr>
            <a:spLocks noGrp="1"/>
          </p:cNvSpPr>
          <p:nvPr>
            <p:ph type="dt" sz="half" idx="10"/>
          </p:nvPr>
        </p:nvSpPr>
        <p:spPr/>
        <p:txBody>
          <a:bodyPr/>
          <a:lstStyle/>
          <a:p>
            <a:fld id="{6D72124F-FE8D-534B-ABEA-42A86254198F}" type="datetime1">
              <a:rPr lang="en-US" smtClean="0"/>
              <a:t>10/4/23</a:t>
            </a:fld>
            <a:endParaRPr lang="en-US"/>
          </a:p>
        </p:txBody>
      </p:sp>
      <p:sp>
        <p:nvSpPr>
          <p:cNvPr id="5" name="Footer Placeholder 4">
            <a:extLst>
              <a:ext uri="{FF2B5EF4-FFF2-40B4-BE49-F238E27FC236}">
                <a16:creationId xmlns:a16="http://schemas.microsoft.com/office/drawing/2014/main" id="{C77ABEFC-58A1-34AD-A21F-2AFD4B1F4C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A034F8-5C91-3CED-B8DE-3C5BE1B93FFF}"/>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259459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200B9-E4CD-2CE4-F79F-B5518D4455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950504-826C-FD3D-8A44-61EB02955A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9D2A5A-8851-3591-FB57-2BB405B22721}"/>
              </a:ext>
            </a:extLst>
          </p:cNvPr>
          <p:cNvSpPr>
            <a:spLocks noGrp="1"/>
          </p:cNvSpPr>
          <p:nvPr>
            <p:ph type="dt" sz="half" idx="10"/>
          </p:nvPr>
        </p:nvSpPr>
        <p:spPr/>
        <p:txBody>
          <a:bodyPr/>
          <a:lstStyle/>
          <a:p>
            <a:fld id="{4CCFB2ED-E907-2F4B-802F-5254F606F737}" type="datetime1">
              <a:rPr lang="en-US" smtClean="0"/>
              <a:t>10/4/23</a:t>
            </a:fld>
            <a:endParaRPr lang="en-US"/>
          </a:p>
        </p:txBody>
      </p:sp>
      <p:sp>
        <p:nvSpPr>
          <p:cNvPr id="5" name="Footer Placeholder 4">
            <a:extLst>
              <a:ext uri="{FF2B5EF4-FFF2-40B4-BE49-F238E27FC236}">
                <a16:creationId xmlns:a16="http://schemas.microsoft.com/office/drawing/2014/main" id="{9F87A566-E781-7379-EFD3-07C1D4B72B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536411-3D90-4D05-9EE1-3B6C9EBCA7E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66876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B42A9-0886-ACC7-EF89-E023F5E2F6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9E8ECF-5D5B-0C8C-BE67-9C3E90825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443181-41C4-8A82-C443-D712A2845675}"/>
              </a:ext>
            </a:extLst>
          </p:cNvPr>
          <p:cNvSpPr>
            <a:spLocks noGrp="1"/>
          </p:cNvSpPr>
          <p:nvPr>
            <p:ph type="dt" sz="half" idx="10"/>
          </p:nvPr>
        </p:nvSpPr>
        <p:spPr/>
        <p:txBody>
          <a:bodyPr/>
          <a:lstStyle/>
          <a:p>
            <a:fld id="{1BCB3244-86F6-7348-8A77-9895D010C34B}" type="datetime1">
              <a:rPr lang="en-US" smtClean="0"/>
              <a:t>10/4/23</a:t>
            </a:fld>
            <a:endParaRPr lang="en-US"/>
          </a:p>
        </p:txBody>
      </p:sp>
      <p:sp>
        <p:nvSpPr>
          <p:cNvPr id="5" name="Footer Placeholder 4">
            <a:extLst>
              <a:ext uri="{FF2B5EF4-FFF2-40B4-BE49-F238E27FC236}">
                <a16:creationId xmlns:a16="http://schemas.microsoft.com/office/drawing/2014/main" id="{387349F3-7AAD-2B75-F611-E56D37690F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6133AA-26CC-4929-E616-C480D8B86D70}"/>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57246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11DE-21A6-E7B4-B671-5BBC51418A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7C8FB1-EFFF-CC5E-AA74-4643559144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C3F66A-FB1E-349C-B93A-E5D282E7E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F65C66-7FAF-FF4E-62A1-EE3B123A2CAB}"/>
              </a:ext>
            </a:extLst>
          </p:cNvPr>
          <p:cNvSpPr>
            <a:spLocks noGrp="1"/>
          </p:cNvSpPr>
          <p:nvPr>
            <p:ph type="dt" sz="half" idx="10"/>
          </p:nvPr>
        </p:nvSpPr>
        <p:spPr/>
        <p:txBody>
          <a:bodyPr/>
          <a:lstStyle/>
          <a:p>
            <a:fld id="{A0514B06-89BC-224E-AAA0-86C914A334C6}" type="datetime1">
              <a:rPr lang="en-US" smtClean="0"/>
              <a:t>10/4/23</a:t>
            </a:fld>
            <a:endParaRPr lang="en-US"/>
          </a:p>
        </p:txBody>
      </p:sp>
      <p:sp>
        <p:nvSpPr>
          <p:cNvPr id="6" name="Footer Placeholder 5">
            <a:extLst>
              <a:ext uri="{FF2B5EF4-FFF2-40B4-BE49-F238E27FC236}">
                <a16:creationId xmlns:a16="http://schemas.microsoft.com/office/drawing/2014/main" id="{0E2CC73A-C7A7-4DFC-BCDF-CBD1ED0E92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E5626C-77ED-4667-157D-B8E3674ED157}"/>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353000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9EA76-B119-E391-2656-12951B00E1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24E182-B7C2-DB08-F15C-8334BEB513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743753-DBBD-3991-16D3-74A8F6FA9A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58ABD71-240E-8AAF-3907-DC443747D2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A845F5-5A21-E907-5D3B-EF5E391401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AADEF-43D0-3BDC-D032-734ACF5A3BCA}"/>
              </a:ext>
            </a:extLst>
          </p:cNvPr>
          <p:cNvSpPr>
            <a:spLocks noGrp="1"/>
          </p:cNvSpPr>
          <p:nvPr>
            <p:ph type="dt" sz="half" idx="10"/>
          </p:nvPr>
        </p:nvSpPr>
        <p:spPr/>
        <p:txBody>
          <a:bodyPr/>
          <a:lstStyle/>
          <a:p>
            <a:fld id="{9EF05E4B-CA94-9041-A02C-98217EF2DB70}" type="datetime1">
              <a:rPr lang="en-US" smtClean="0"/>
              <a:t>10/4/23</a:t>
            </a:fld>
            <a:endParaRPr lang="en-US"/>
          </a:p>
        </p:txBody>
      </p:sp>
      <p:sp>
        <p:nvSpPr>
          <p:cNvPr id="8" name="Footer Placeholder 7">
            <a:extLst>
              <a:ext uri="{FF2B5EF4-FFF2-40B4-BE49-F238E27FC236}">
                <a16:creationId xmlns:a16="http://schemas.microsoft.com/office/drawing/2014/main" id="{B82AB162-B7C7-6FAA-C024-458E4D5316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30929B-AF19-5AAF-8301-7996E13326B5}"/>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786580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0DA7-4D55-4329-BD1A-334A8A7425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09018C9-0D6C-F3E2-8146-E00A09D45A4A}"/>
              </a:ext>
            </a:extLst>
          </p:cNvPr>
          <p:cNvSpPr>
            <a:spLocks noGrp="1"/>
          </p:cNvSpPr>
          <p:nvPr>
            <p:ph type="dt" sz="half" idx="10"/>
          </p:nvPr>
        </p:nvSpPr>
        <p:spPr/>
        <p:txBody>
          <a:bodyPr/>
          <a:lstStyle/>
          <a:p>
            <a:fld id="{E0E1D7D8-DD0D-A34C-BEFC-F678B501C341}" type="datetime1">
              <a:rPr lang="en-US" smtClean="0"/>
              <a:t>10/4/23</a:t>
            </a:fld>
            <a:endParaRPr lang="en-US"/>
          </a:p>
        </p:txBody>
      </p:sp>
      <p:sp>
        <p:nvSpPr>
          <p:cNvPr id="4" name="Footer Placeholder 3">
            <a:extLst>
              <a:ext uri="{FF2B5EF4-FFF2-40B4-BE49-F238E27FC236}">
                <a16:creationId xmlns:a16="http://schemas.microsoft.com/office/drawing/2014/main" id="{62CF3C46-4D1E-417F-AB52-85AFEBE166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2BEE81-09BB-33D0-FD32-117B0899B688}"/>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090029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7CD30C-BE31-6FC0-27DA-5B33165DF831}"/>
              </a:ext>
            </a:extLst>
          </p:cNvPr>
          <p:cNvSpPr>
            <a:spLocks noGrp="1"/>
          </p:cNvSpPr>
          <p:nvPr>
            <p:ph type="dt" sz="half" idx="10"/>
          </p:nvPr>
        </p:nvSpPr>
        <p:spPr/>
        <p:txBody>
          <a:bodyPr/>
          <a:lstStyle/>
          <a:p>
            <a:fld id="{A42A2534-33D7-7045-A17F-82E241E8E2EE}" type="datetime1">
              <a:rPr lang="en-US" smtClean="0"/>
              <a:t>10/4/23</a:t>
            </a:fld>
            <a:endParaRPr lang="en-US"/>
          </a:p>
        </p:txBody>
      </p:sp>
      <p:sp>
        <p:nvSpPr>
          <p:cNvPr id="3" name="Footer Placeholder 2">
            <a:extLst>
              <a:ext uri="{FF2B5EF4-FFF2-40B4-BE49-F238E27FC236}">
                <a16:creationId xmlns:a16="http://schemas.microsoft.com/office/drawing/2014/main" id="{152228C6-E2F5-FBAA-C99F-2F6C49B393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D141BB-FFC0-9528-AA49-25D0139B90B4}"/>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137173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B380-2F68-B517-0DD6-D699E79DF8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87B6B9-2FB0-5ED4-23DC-DCF74CA055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56EEF7-695C-7504-FF32-89C348E13C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57173B-C183-58D4-F18A-CE7F90B20FAE}"/>
              </a:ext>
            </a:extLst>
          </p:cNvPr>
          <p:cNvSpPr>
            <a:spLocks noGrp="1"/>
          </p:cNvSpPr>
          <p:nvPr>
            <p:ph type="dt" sz="half" idx="10"/>
          </p:nvPr>
        </p:nvSpPr>
        <p:spPr/>
        <p:txBody>
          <a:bodyPr/>
          <a:lstStyle/>
          <a:p>
            <a:fld id="{422462D2-A745-BA4D-82ED-505C910CAF1B}" type="datetime1">
              <a:rPr lang="en-US" smtClean="0"/>
              <a:t>10/4/23</a:t>
            </a:fld>
            <a:endParaRPr lang="en-US"/>
          </a:p>
        </p:txBody>
      </p:sp>
      <p:sp>
        <p:nvSpPr>
          <p:cNvPr id="6" name="Footer Placeholder 5">
            <a:extLst>
              <a:ext uri="{FF2B5EF4-FFF2-40B4-BE49-F238E27FC236}">
                <a16:creationId xmlns:a16="http://schemas.microsoft.com/office/drawing/2014/main" id="{12C8D552-1A33-6372-65AE-5D67F246B9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56C524-9B05-60DD-8AB9-B40C09D75C1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377036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DF26F-46DE-941C-195F-8238C70BEA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43C0EF-130C-DE77-C9AB-06C089076C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C069190-11AA-BCB2-245B-994AB4047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BB74D-BD1D-B929-8630-C14FF252E231}"/>
              </a:ext>
            </a:extLst>
          </p:cNvPr>
          <p:cNvSpPr>
            <a:spLocks noGrp="1"/>
          </p:cNvSpPr>
          <p:nvPr>
            <p:ph type="dt" sz="half" idx="10"/>
          </p:nvPr>
        </p:nvSpPr>
        <p:spPr/>
        <p:txBody>
          <a:bodyPr/>
          <a:lstStyle/>
          <a:p>
            <a:fld id="{3852B8C5-EE1D-A949-8740-6626CFB029DF}" type="datetime1">
              <a:rPr lang="en-US" smtClean="0"/>
              <a:t>10/4/23</a:t>
            </a:fld>
            <a:endParaRPr lang="en-US"/>
          </a:p>
        </p:txBody>
      </p:sp>
      <p:sp>
        <p:nvSpPr>
          <p:cNvPr id="6" name="Footer Placeholder 5">
            <a:extLst>
              <a:ext uri="{FF2B5EF4-FFF2-40B4-BE49-F238E27FC236}">
                <a16:creationId xmlns:a16="http://schemas.microsoft.com/office/drawing/2014/main" id="{1F5874AA-988C-37BB-F771-1119936143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5C8DE1-A9C3-AE07-3133-713ED6E9C963}"/>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16755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6330E1-6D93-D960-0B21-1E3AF04A3B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9EE514-9799-ECBD-B55A-D99EE32AC7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4DD2DD-08CA-407F-6EE7-05D1C3E731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D2EA7-EBB1-7A47-9EEF-7C93C31BD663}" type="datetime1">
              <a:rPr lang="en-US" smtClean="0"/>
              <a:t>10/4/23</a:t>
            </a:fld>
            <a:endParaRPr lang="en-US"/>
          </a:p>
        </p:txBody>
      </p:sp>
      <p:sp>
        <p:nvSpPr>
          <p:cNvPr id="5" name="Footer Placeholder 4">
            <a:extLst>
              <a:ext uri="{FF2B5EF4-FFF2-40B4-BE49-F238E27FC236}">
                <a16:creationId xmlns:a16="http://schemas.microsoft.com/office/drawing/2014/main" id="{5E308202-4C40-1F58-56C3-462F32CB6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2B797A-A6C0-394B-9010-CF61575DEA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2917758694"/>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1" r:id="rId4"/>
    <p:sldLayoutId id="2147483792" r:id="rId5"/>
    <p:sldLayoutId id="2147483793" r:id="rId6"/>
    <p:sldLayoutId id="2147483794" r:id="rId7"/>
    <p:sldLayoutId id="2147483795" r:id="rId8"/>
    <p:sldLayoutId id="2147483796" r:id="rId9"/>
    <p:sldLayoutId id="2147483797" r:id="rId10"/>
    <p:sldLayoutId id="2147483798"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hyperlink" Target="https://www.pnyaga.com/" TargetMode="External"/><Relationship Id="rId7" Type="http://schemas.openxmlformats.org/officeDocument/2006/relationships/hyperlink" Target="https://pxhere.com/th/photo/1584463" TargetMode="Externa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9.jpg"/><Relationship Id="rId11" Type="http://schemas.openxmlformats.org/officeDocument/2006/relationships/hyperlink" Target="https://python3.wannaphong.com/2016/01/machine-learning-tensorflow.html" TargetMode="External"/><Relationship Id="rId5" Type="http://schemas.openxmlformats.org/officeDocument/2006/relationships/hyperlink" Target="https://www.deviantart.com/mauriliosm/art/honeycomb-icon-PyCharm-747166939" TargetMode="External"/><Relationship Id="rId10" Type="http://schemas.openxmlformats.org/officeDocument/2006/relationships/image" Target="../media/image21.jpg"/><Relationship Id="rId4" Type="http://schemas.openxmlformats.org/officeDocument/2006/relationships/image" Target="../media/image18.png"/><Relationship Id="rId9" Type="http://schemas.openxmlformats.org/officeDocument/2006/relationships/hyperlink" Target="https://embarcados.com.br/opencv-2-4-9-qt5-ubuntu/"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htmw/2023S-Team2/blob/main/Documents/diagramarchitecture.pdf"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htmw/2023S-Team2/blob/main/Documents/UML_diagram.drawio.pdf" TargetMode="External"/><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lorful light bulb with business icons">
            <a:extLst>
              <a:ext uri="{FF2B5EF4-FFF2-40B4-BE49-F238E27FC236}">
                <a16:creationId xmlns:a16="http://schemas.microsoft.com/office/drawing/2014/main" id="{32D9FD64-EDA3-4641-45C9-C19F702B90BC}"/>
              </a:ext>
            </a:extLst>
          </p:cNvPr>
          <p:cNvPicPr>
            <a:picLocks noChangeAspect="1"/>
          </p:cNvPicPr>
          <p:nvPr/>
        </p:nvPicPr>
        <p:blipFill rotWithShape="1">
          <a:blip r:embed="rId2"/>
          <a:srcRect t="12680" b="6963"/>
          <a:stretch/>
        </p:blipFill>
        <p:spPr>
          <a:xfrm>
            <a:off x="20" y="10"/>
            <a:ext cx="12191980" cy="6857990"/>
          </a:xfrm>
          <a:prstGeom prst="rect">
            <a:avLst/>
          </a:prstGeom>
          <a:noFill/>
        </p:spPr>
      </p:pic>
      <p:sp>
        <p:nvSpPr>
          <p:cNvPr id="9" name="Title 1">
            <a:extLst>
              <a:ext uri="{FF2B5EF4-FFF2-40B4-BE49-F238E27FC236}">
                <a16:creationId xmlns:a16="http://schemas.microsoft.com/office/drawing/2014/main" id="{900A38E9-D21E-DE68-38AC-F56AEA15B379}"/>
              </a:ext>
            </a:extLst>
          </p:cNvPr>
          <p:cNvSpPr>
            <a:spLocks noGrp="1"/>
          </p:cNvSpPr>
          <p:nvPr>
            <p:ph type="ctrTitle"/>
          </p:nvPr>
        </p:nvSpPr>
        <p:spPr>
          <a:xfrm>
            <a:off x="7096417" y="1973212"/>
            <a:ext cx="4190533" cy="1810050"/>
          </a:xfrm>
        </p:spPr>
        <p:txBody>
          <a:bodyPr>
            <a:normAutofit/>
          </a:bodyPr>
          <a:lstStyle/>
          <a:p>
            <a:endParaRPr lang="en-US" sz="3200" dirty="0">
              <a:solidFill>
                <a:srgbClr val="FFFFFF"/>
              </a:solidFill>
              <a:effectLst>
                <a:outerShdw blurRad="38100" dist="38100" dir="2700000" algn="tl">
                  <a:srgbClr val="000000">
                    <a:alpha val="43137"/>
                  </a:srgbClr>
                </a:outerShdw>
              </a:effectLst>
            </a:endParaRPr>
          </a:p>
        </p:txBody>
      </p:sp>
      <p:sp>
        <p:nvSpPr>
          <p:cNvPr id="11" name="Subtitle 2">
            <a:extLst>
              <a:ext uri="{FF2B5EF4-FFF2-40B4-BE49-F238E27FC236}">
                <a16:creationId xmlns:a16="http://schemas.microsoft.com/office/drawing/2014/main" id="{7604D864-A6BD-C75F-9B88-BAB58775ABDD}"/>
              </a:ext>
            </a:extLst>
          </p:cNvPr>
          <p:cNvSpPr>
            <a:spLocks noGrp="1"/>
          </p:cNvSpPr>
          <p:nvPr>
            <p:ph type="subTitle" idx="1"/>
          </p:nvPr>
        </p:nvSpPr>
        <p:spPr>
          <a:xfrm>
            <a:off x="7102027" y="3883216"/>
            <a:ext cx="4190533" cy="1257371"/>
          </a:xfrm>
        </p:spPr>
        <p:txBody>
          <a:bodyPr>
            <a:normAutofit/>
          </a:bodyPr>
          <a:lstStyle/>
          <a:p>
            <a:endParaRPr lang="en-US" dirty="0">
              <a:solidFill>
                <a:srgbClr val="FFFFFF"/>
              </a:solidFill>
              <a:effectLst>
                <a:outerShdw blurRad="38100" dist="38100" dir="2700000" algn="tl">
                  <a:srgbClr val="000000">
                    <a:alpha val="43137"/>
                  </a:srgbClr>
                </a:outerShdw>
              </a:effectLst>
            </a:endParaRPr>
          </a:p>
        </p:txBody>
      </p:sp>
      <p:sp>
        <p:nvSpPr>
          <p:cNvPr id="17" name="Slide Number Placeholder 15">
            <a:extLst>
              <a:ext uri="{FF2B5EF4-FFF2-40B4-BE49-F238E27FC236}">
                <a16:creationId xmlns:a16="http://schemas.microsoft.com/office/drawing/2014/main" id="{B731EF1E-9942-CD33-3BAD-4C090A52A6C5}"/>
              </a:ext>
            </a:extLst>
          </p:cNvPr>
          <p:cNvSpPr>
            <a:spLocks noGrp="1"/>
          </p:cNvSpPr>
          <p:nvPr>
            <p:ph type="sldNum" sz="quarter" idx="12"/>
          </p:nvPr>
        </p:nvSpPr>
        <p:spPr/>
        <p:txBody>
          <a:bodyPr/>
          <a:lstStyle/>
          <a:p>
            <a:pPr>
              <a:spcAft>
                <a:spcPts val="600"/>
              </a:spcAft>
            </a:pPr>
            <a:fld id="{6F391B04-159E-4284-919C-20BE23D169A4}" type="slidenum">
              <a:rPr lang="en-US" smtClean="0">
                <a:solidFill>
                  <a:srgbClr val="FFFFFF"/>
                </a:solidFill>
                <a:effectLst>
                  <a:outerShdw blurRad="38100" dist="38100" dir="2700000" algn="tl">
                    <a:srgbClr val="000000">
                      <a:alpha val="43137"/>
                    </a:srgbClr>
                  </a:outerShdw>
                </a:effectLst>
              </a:rPr>
              <a:pPr>
                <a:spcAft>
                  <a:spcPts val="600"/>
                </a:spcAft>
              </a:pPr>
              <a:t>1</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46833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Persona-1</a:t>
            </a:r>
          </a:p>
        </p:txBody>
      </p:sp>
      <p:sp>
        <p:nvSpPr>
          <p:cNvPr id="32" name="Rectangle 31">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erson and a child wearing face masks&#10;&#10;Description automatically generated">
            <a:extLst>
              <a:ext uri="{FF2B5EF4-FFF2-40B4-BE49-F238E27FC236}">
                <a16:creationId xmlns:a16="http://schemas.microsoft.com/office/drawing/2014/main" id="{DE0EF707-E958-7F5F-5181-B30C3153ECFD}"/>
              </a:ext>
            </a:extLst>
          </p:cNvPr>
          <p:cNvPicPr>
            <a:picLocks noGrp="1" noChangeAspect="1"/>
          </p:cNvPicPr>
          <p:nvPr>
            <p:ph type="pic" idx="4294967295"/>
          </p:nvPr>
        </p:nvPicPr>
        <p:blipFill rotWithShape="1">
          <a:blip r:embed="rId2"/>
          <a:srcRect l="15415" r="29916" b="1"/>
          <a:stretch/>
        </p:blipFill>
        <p:spPr>
          <a:xfrm>
            <a:off x="1459950" y="2524715"/>
            <a:ext cx="3500967" cy="3714244"/>
          </a:xfrm>
          <a:prstGeom prst="rect">
            <a:avLst/>
          </a:prstGeom>
          <a:noFill/>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400" b="1" i="0">
                <a:effectLst/>
                <a:latin typeface="Times New Roman" panose="02020603050405020304" pitchFamily="18" charset="0"/>
                <a:cs typeface="Times New Roman" panose="02020603050405020304" pitchFamily="18" charset="0"/>
              </a:rPr>
              <a:t>Name:</a:t>
            </a:r>
            <a:r>
              <a:rPr lang="en-US" sz="1400" b="0" i="0">
                <a:effectLst/>
                <a:latin typeface="Times New Roman" panose="02020603050405020304" pitchFamily="18" charset="0"/>
                <a:cs typeface="Times New Roman" panose="02020603050405020304" pitchFamily="18" charset="0"/>
              </a:rPr>
              <a:t> SARAH RODRIGUEZ</a:t>
            </a:r>
          </a:p>
          <a:p>
            <a:r>
              <a:rPr lang="en-US" sz="1400" b="1" i="0">
                <a:effectLst/>
                <a:latin typeface="Times New Roman" panose="02020603050405020304" pitchFamily="18" charset="0"/>
                <a:cs typeface="Times New Roman" panose="02020603050405020304" pitchFamily="18" charset="0"/>
              </a:rPr>
              <a:t>AGE</a:t>
            </a:r>
            <a:r>
              <a:rPr lang="en-US" sz="1400" b="0" i="0">
                <a:effectLst/>
                <a:latin typeface="Times New Roman" panose="02020603050405020304" pitchFamily="18" charset="0"/>
                <a:cs typeface="Times New Roman" panose="02020603050405020304" pitchFamily="18" charset="0"/>
              </a:rPr>
              <a:t>: 42 YEARS</a:t>
            </a:r>
          </a:p>
          <a:p>
            <a:r>
              <a:rPr lang="en-US" sz="1400" b="1" i="0">
                <a:effectLst/>
                <a:latin typeface="Times New Roman" panose="02020603050405020304" pitchFamily="18" charset="0"/>
                <a:cs typeface="Times New Roman" panose="02020603050405020304" pitchFamily="18" charset="0"/>
              </a:rPr>
              <a:t>GENDER: </a:t>
            </a:r>
            <a:r>
              <a:rPr lang="en-US" sz="1400" b="0" i="0">
                <a:effectLst/>
                <a:latin typeface="Times New Roman" panose="02020603050405020304" pitchFamily="18" charset="0"/>
                <a:cs typeface="Times New Roman" panose="02020603050405020304" pitchFamily="18" charset="0"/>
              </a:rPr>
              <a:t>FEMALE</a:t>
            </a:r>
          </a:p>
          <a:p>
            <a:pPr marL="0" indent="0">
              <a:buNone/>
            </a:pPr>
            <a:br>
              <a:rPr lang="en-US" sz="1400" b="0" i="0">
                <a:effectLst/>
                <a:latin typeface="Times New Roman" panose="02020603050405020304" pitchFamily="18" charset="0"/>
                <a:cs typeface="Times New Roman" panose="02020603050405020304" pitchFamily="18" charset="0"/>
              </a:rPr>
            </a:br>
            <a:endParaRPr lang="en-US" sz="1400" b="0" i="0">
              <a:effectLst/>
              <a:latin typeface="Times New Roman" panose="02020603050405020304" pitchFamily="18" charset="0"/>
              <a:cs typeface="Times New Roman" panose="02020603050405020304" pitchFamily="18" charset="0"/>
            </a:endParaRPr>
          </a:p>
          <a:p>
            <a:r>
              <a:rPr lang="en-US" sz="1400" b="0" i="0">
                <a:effectLst/>
                <a:latin typeface="Times New Roman" panose="02020603050405020304" pitchFamily="18" charset="0"/>
                <a:cs typeface="Times New Roman" panose="02020603050405020304" pitchFamily="18" charset="0"/>
              </a:rPr>
              <a:t>Her daughter recently developed a persistent cough, so she went to hospital with her daughter to get checked out and the doctors wanted to check if her daughter was showing any signs of convulsions.</a:t>
            </a:r>
          </a:p>
          <a:p>
            <a:r>
              <a:rPr lang="en-US" sz="1400" b="0" i="0">
                <a:effectLst/>
                <a:latin typeface="Times New Roman" panose="02020603050405020304" pitchFamily="18" charset="0"/>
                <a:cs typeface="Times New Roman" panose="02020603050405020304" pitchFamily="18" charset="0"/>
              </a:rPr>
              <a:t>The X-ray was carried out, but none of the doctors are available to provide the feedback. Sarah needs a platform that allows her to upload her daughter's recent X-ray securely, associating it with her daughter's name, for AI analysis. She is able to do that using SARS COVID 19 DETECTION through AI.</a:t>
            </a:r>
          </a:p>
          <a:p>
            <a:endParaRPr lang="en-US" sz="1400"/>
          </a:p>
        </p:txBody>
      </p:sp>
      <p:sp>
        <p:nvSpPr>
          <p:cNvPr id="36" name="Rectangle 35">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C5CBB004-92F1-39E2-B4E7-70B79BDE3722}"/>
              </a:ext>
            </a:extLst>
          </p:cNvPr>
          <p:cNvSpPr>
            <a:spLocks noGrp="1"/>
          </p:cNvSpPr>
          <p:nvPr>
            <p:ph type="sldNum" sz="quarter" idx="12"/>
          </p:nvPr>
        </p:nvSpPr>
        <p:spPr/>
        <p:txBody>
          <a:bodyPr/>
          <a:lstStyle/>
          <a:p>
            <a:fld id="{FA4FCA09-A334-4A38-8A78-E51DCD588AB3}" type="slidenum">
              <a:rPr lang="en-US" smtClean="0"/>
              <a:t>10</a:t>
            </a:fld>
            <a:endParaRPr lang="en-US"/>
          </a:p>
        </p:txBody>
      </p:sp>
    </p:spTree>
    <p:extLst>
      <p:ext uri="{BB962C8B-B14F-4D97-AF65-F5344CB8AC3E}">
        <p14:creationId xmlns:p14="http://schemas.microsoft.com/office/powerpoint/2010/main" val="2449676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Persona-2</a:t>
            </a:r>
          </a:p>
        </p:txBody>
      </p:sp>
      <p:sp>
        <p:nvSpPr>
          <p:cNvPr id="32" name="Rectangle 31">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wearing a face mask and gloves&#10;&#10;Description automatically generated">
            <a:extLst>
              <a:ext uri="{FF2B5EF4-FFF2-40B4-BE49-F238E27FC236}">
                <a16:creationId xmlns:a16="http://schemas.microsoft.com/office/drawing/2014/main" id="{E5EFD82C-1383-7097-F41F-3B277BDE686C}"/>
              </a:ext>
            </a:extLst>
          </p:cNvPr>
          <p:cNvPicPr>
            <a:picLocks noChangeAspect="1"/>
          </p:cNvPicPr>
          <p:nvPr/>
        </p:nvPicPr>
        <p:blipFill rotWithShape="1">
          <a:blip r:embed="rId2"/>
          <a:srcRect l="16064" r="21020" b="2"/>
          <a:stretch/>
        </p:blipFill>
        <p:spPr>
          <a:xfrm>
            <a:off x="1459946" y="2524715"/>
            <a:ext cx="3500974" cy="3714244"/>
          </a:xfrm>
          <a:prstGeom prst="rect">
            <a:avLst/>
          </a:prstGeom>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300" b="1">
                <a:effectLst/>
                <a:latin typeface="Times New Roman" panose="02020603050405020304" pitchFamily="18" charset="0"/>
                <a:cs typeface="Times New Roman" panose="02020603050405020304" pitchFamily="18" charset="0"/>
              </a:rPr>
              <a:t>NAME: </a:t>
            </a:r>
            <a:r>
              <a:rPr lang="en-US" sz="1300">
                <a:effectLst/>
                <a:latin typeface="Times New Roman" panose="02020603050405020304" pitchFamily="18" charset="0"/>
                <a:cs typeface="Times New Roman" panose="02020603050405020304" pitchFamily="18" charset="0"/>
              </a:rPr>
              <a:t>ALEX</a:t>
            </a:r>
          </a:p>
          <a:p>
            <a:r>
              <a:rPr lang="en-US" sz="1300" b="1">
                <a:effectLst/>
                <a:latin typeface="Times New Roman" panose="02020603050405020304" pitchFamily="18" charset="0"/>
                <a:cs typeface="Times New Roman" panose="02020603050405020304" pitchFamily="18" charset="0"/>
              </a:rPr>
              <a:t>AGE</a:t>
            </a:r>
            <a:r>
              <a:rPr lang="en-US" sz="1300">
                <a:effectLst/>
                <a:latin typeface="Times New Roman" panose="02020603050405020304" pitchFamily="18" charset="0"/>
                <a:cs typeface="Times New Roman" panose="02020603050405020304" pitchFamily="18" charset="0"/>
              </a:rPr>
              <a:t>: 35 YEARS</a:t>
            </a:r>
          </a:p>
          <a:p>
            <a:r>
              <a:rPr lang="en-US" sz="1300" b="1">
                <a:effectLst/>
                <a:latin typeface="Times New Roman" panose="02020603050405020304" pitchFamily="18" charset="0"/>
                <a:cs typeface="Times New Roman" panose="02020603050405020304" pitchFamily="18" charset="0"/>
              </a:rPr>
              <a:t>GENDER: </a:t>
            </a:r>
            <a:r>
              <a:rPr lang="en-US" sz="1300">
                <a:effectLst/>
                <a:latin typeface="Times New Roman" panose="02020603050405020304" pitchFamily="18" charset="0"/>
                <a:cs typeface="Times New Roman" panose="02020603050405020304" pitchFamily="18" charset="0"/>
              </a:rPr>
              <a:t>MALE</a:t>
            </a:r>
          </a:p>
          <a:p>
            <a:pPr marL="0" indent="0">
              <a:buNone/>
            </a:pPr>
            <a:endParaRPr lang="en-US" sz="1300">
              <a:effectLst/>
              <a:latin typeface="Times New Roman" panose="02020603050405020304" pitchFamily="18" charset="0"/>
              <a:cs typeface="Times New Roman" panose="02020603050405020304" pitchFamily="18" charset="0"/>
            </a:endParaRPr>
          </a:p>
          <a:p>
            <a:r>
              <a:rPr lang="en-US" sz="1300">
                <a:effectLst/>
                <a:latin typeface="Times New Roman" panose="02020603050405020304" pitchFamily="18" charset="0"/>
                <a:cs typeface="Times New Roman" panose="02020603050405020304" pitchFamily="18" charset="0"/>
              </a:rPr>
              <a:t>As a parent of two school-going children, Alex is deeply concerned about the family's health, especially during the ongoing COVID-19 pandemic. Being knowledgeable about the advancements in technology, Alex actively seeks convenient and efficient solutions to manage the family's healthcare needs.</a:t>
            </a:r>
          </a:p>
          <a:p>
            <a:r>
              <a:rPr lang="en-US" sz="1300">
                <a:effectLst/>
                <a:latin typeface="Times New Roman" panose="02020603050405020304" pitchFamily="18" charset="0"/>
                <a:cs typeface="Times New Roman" panose="02020603050405020304" pitchFamily="18" charset="0"/>
              </a:rPr>
              <a:t>Alex wants to save multiple test results under one family profile. Alex wants a seamless experience where all family members' test histories and results can be securely stored and easily accessible whenever needed. This feature allows Alex to monitor the family's health proactively and share the information with healthcare professionals if required.</a:t>
            </a:r>
            <a:endParaRPr lang="en-US" sz="1300" b="0" i="0">
              <a:effectLst/>
              <a:latin typeface="Times New Roman" panose="02020603050405020304" pitchFamily="18" charset="0"/>
              <a:cs typeface="Times New Roman" panose="02020603050405020304" pitchFamily="18" charset="0"/>
            </a:endParaRPr>
          </a:p>
          <a:p>
            <a:endParaRPr lang="en-US" sz="1300">
              <a:latin typeface="Times New Roman" panose="02020603050405020304" pitchFamily="18" charset="0"/>
              <a:cs typeface="Times New Roman" panose="02020603050405020304" pitchFamily="18" charset="0"/>
            </a:endParaRPr>
          </a:p>
        </p:txBody>
      </p:sp>
      <p:sp>
        <p:nvSpPr>
          <p:cNvPr id="36" name="Rectangle 35">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1E121985-7E17-F1B1-7BBB-CE61E802B949}"/>
              </a:ext>
            </a:extLst>
          </p:cNvPr>
          <p:cNvSpPr>
            <a:spLocks noGrp="1"/>
          </p:cNvSpPr>
          <p:nvPr>
            <p:ph type="sldNum" sz="quarter" idx="12"/>
          </p:nvPr>
        </p:nvSpPr>
        <p:spPr/>
        <p:txBody>
          <a:bodyPr/>
          <a:lstStyle/>
          <a:p>
            <a:fld id="{FA4FCA09-A334-4A38-8A78-E51DCD588AB3}" type="slidenum">
              <a:rPr lang="en-US" smtClean="0"/>
              <a:t>11</a:t>
            </a:fld>
            <a:endParaRPr lang="en-US"/>
          </a:p>
        </p:txBody>
      </p:sp>
    </p:spTree>
    <p:extLst>
      <p:ext uri="{BB962C8B-B14F-4D97-AF65-F5344CB8AC3E}">
        <p14:creationId xmlns:p14="http://schemas.microsoft.com/office/powerpoint/2010/main" val="2494987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3" name="Rectangle 25">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3544BB-2FB7-3AFF-DB68-F416C1B6C34D}"/>
              </a:ext>
            </a:extLst>
          </p:cNvPr>
          <p:cNvSpPr>
            <a:spLocks noGrp="1"/>
          </p:cNvSpPr>
          <p:nvPr>
            <p:ph type="title"/>
          </p:nvPr>
        </p:nvSpPr>
        <p:spPr>
          <a:xfrm>
            <a:off x="795528" y="386930"/>
            <a:ext cx="10141799" cy="1300554"/>
          </a:xfrm>
        </p:spPr>
        <p:txBody>
          <a:bodyPr anchor="b">
            <a:normAutofit/>
          </a:bodyPr>
          <a:lstStyle/>
          <a:p>
            <a:r>
              <a:rPr lang="en-US" sz="4800"/>
              <a:t>Persona-3</a:t>
            </a:r>
          </a:p>
        </p:txBody>
      </p:sp>
      <p:sp>
        <p:nvSpPr>
          <p:cNvPr id="34" name="Rectangle 27">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earing a face mask&#10;&#10;Description automatically generated">
            <a:extLst>
              <a:ext uri="{FF2B5EF4-FFF2-40B4-BE49-F238E27FC236}">
                <a16:creationId xmlns:a16="http://schemas.microsoft.com/office/drawing/2014/main" id="{EB1E7AE4-06B1-F8CA-5B30-DA8D45E4AD98}"/>
              </a:ext>
            </a:extLst>
          </p:cNvPr>
          <p:cNvPicPr>
            <a:picLocks noChangeAspect="1"/>
          </p:cNvPicPr>
          <p:nvPr/>
        </p:nvPicPr>
        <p:blipFill rotWithShape="1">
          <a:blip r:embed="rId2"/>
          <a:srcRect l="37317" r="3" b="3"/>
          <a:stretch/>
        </p:blipFill>
        <p:spPr>
          <a:xfrm>
            <a:off x="1459938" y="2524715"/>
            <a:ext cx="3500990" cy="3714244"/>
          </a:xfrm>
          <a:prstGeom prst="rect">
            <a:avLst/>
          </a:prstGeom>
          <a:noFill/>
        </p:spPr>
      </p:pic>
      <p:sp>
        <p:nvSpPr>
          <p:cNvPr id="11" name="Content Placeholder 2">
            <a:extLst>
              <a:ext uri="{FF2B5EF4-FFF2-40B4-BE49-F238E27FC236}">
                <a16:creationId xmlns:a16="http://schemas.microsoft.com/office/drawing/2014/main" id="{7281E4BB-E45D-0EA5-87E2-1A6A57489F18}"/>
              </a:ext>
            </a:extLst>
          </p:cNvPr>
          <p:cNvSpPr>
            <a:spLocks noGrp="1"/>
          </p:cNvSpPr>
          <p:nvPr>
            <p:ph idx="1"/>
          </p:nvPr>
        </p:nvSpPr>
        <p:spPr>
          <a:xfrm>
            <a:off x="6406429" y="2599509"/>
            <a:ext cx="4530898" cy="3639450"/>
          </a:xfrm>
        </p:spPr>
        <p:txBody>
          <a:bodyPr anchor="ctr">
            <a:normAutofit/>
          </a:bodyPr>
          <a:lstStyle/>
          <a:p>
            <a:r>
              <a:rPr lang="en-US" sz="1300" b="1" i="0">
                <a:effectLst/>
                <a:latin typeface="Times New Roman" panose="02020603050405020304" pitchFamily="18" charset="0"/>
                <a:cs typeface="Times New Roman" panose="02020603050405020304" pitchFamily="18" charset="0"/>
              </a:rPr>
              <a:t>NAME: </a:t>
            </a:r>
            <a:r>
              <a:rPr lang="en-US" sz="1300" b="0" i="0">
                <a:effectLst/>
                <a:latin typeface="Times New Roman" panose="02020603050405020304" pitchFamily="18" charset="0"/>
                <a:cs typeface="Times New Roman" panose="02020603050405020304" pitchFamily="18" charset="0"/>
              </a:rPr>
              <a:t>JAMES</a:t>
            </a:r>
          </a:p>
          <a:p>
            <a:r>
              <a:rPr lang="en-US" sz="1300" b="1" i="0">
                <a:effectLst/>
                <a:latin typeface="Times New Roman" panose="02020603050405020304" pitchFamily="18" charset="0"/>
                <a:cs typeface="Times New Roman" panose="02020603050405020304" pitchFamily="18" charset="0"/>
              </a:rPr>
              <a:t>AGE: </a:t>
            </a:r>
            <a:r>
              <a:rPr lang="en-US" sz="1300" b="0" i="0">
                <a:effectLst/>
                <a:latin typeface="Times New Roman" panose="02020603050405020304" pitchFamily="18" charset="0"/>
                <a:cs typeface="Times New Roman" panose="02020603050405020304" pitchFamily="18" charset="0"/>
              </a:rPr>
              <a:t>26</a:t>
            </a:r>
          </a:p>
          <a:p>
            <a:r>
              <a:rPr lang="en-US" sz="1300" b="1" i="0">
                <a:effectLst/>
                <a:latin typeface="Times New Roman" panose="02020603050405020304" pitchFamily="18" charset="0"/>
                <a:cs typeface="Times New Roman" panose="02020603050405020304" pitchFamily="18" charset="0"/>
              </a:rPr>
              <a:t>GENDER: </a:t>
            </a:r>
            <a:r>
              <a:rPr lang="en-US" sz="1300" b="0" i="0">
                <a:effectLst/>
                <a:latin typeface="Times New Roman" panose="02020603050405020304" pitchFamily="18" charset="0"/>
                <a:cs typeface="Times New Roman" panose="02020603050405020304" pitchFamily="18" charset="0"/>
              </a:rPr>
              <a:t>MALE</a:t>
            </a:r>
            <a:br>
              <a:rPr lang="en-US" sz="1300" b="0" i="0">
                <a:effectLst/>
                <a:latin typeface="Times New Roman" panose="02020603050405020304" pitchFamily="18" charset="0"/>
                <a:cs typeface="Times New Roman" panose="02020603050405020304" pitchFamily="18" charset="0"/>
              </a:rPr>
            </a:br>
            <a:endParaRPr lang="en-US" sz="1300" b="0" i="0">
              <a:effectLst/>
              <a:latin typeface="Times New Roman" panose="02020603050405020304" pitchFamily="18" charset="0"/>
              <a:cs typeface="Times New Roman" panose="02020603050405020304" pitchFamily="18" charset="0"/>
            </a:endParaRPr>
          </a:p>
          <a:p>
            <a:r>
              <a:rPr lang="en-US" sz="1300" b="0" i="0">
                <a:effectLst/>
                <a:latin typeface="Times New Roman" panose="02020603050405020304" pitchFamily="18" charset="0"/>
                <a:cs typeface="Times New Roman" panose="02020603050405020304" pitchFamily="18" charset="0"/>
              </a:rPr>
              <a:t>James is well-informed about the ongoing COVID-19 pandemic and understands the importance of regular testing and monitoring. James lives with his elderly parents, making him particularly cautious about their family's health.</a:t>
            </a:r>
          </a:p>
          <a:p>
            <a:r>
              <a:rPr lang="en-US" sz="1300" b="0" i="0">
                <a:effectLst/>
                <a:latin typeface="Times New Roman" panose="02020603050405020304" pitchFamily="18" charset="0"/>
                <a:cs typeface="Times New Roman" panose="02020603050405020304" pitchFamily="18" charset="0"/>
              </a:rPr>
              <a:t>James, concerned about the rising COVID-19 cases in his area, uses SARS COVID 19 DETECTION THROUGH AI to maintain his family's health history. After his father experiences mild symptoms, he logs the details, including symptoms and the subsequent test results, into the application. Over the next few days, James has to take his father for retesting based on his symptoms. When he visits the doctor, James effortlessly shares his father's health history, aiding the diagnosis process.</a:t>
            </a:r>
          </a:p>
          <a:p>
            <a:pPr marL="0" indent="0">
              <a:buNone/>
            </a:pPr>
            <a:endParaRPr lang="en-US" sz="1300"/>
          </a:p>
        </p:txBody>
      </p:sp>
      <p:sp>
        <p:nvSpPr>
          <p:cNvPr id="32" name="Rectangle 31">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134D2BE5-566D-7DFD-6013-268707E1927F}"/>
              </a:ext>
            </a:extLst>
          </p:cNvPr>
          <p:cNvSpPr>
            <a:spLocks noGrp="1"/>
          </p:cNvSpPr>
          <p:nvPr>
            <p:ph type="sldNum" sz="quarter" idx="12"/>
          </p:nvPr>
        </p:nvSpPr>
        <p:spPr/>
        <p:txBody>
          <a:bodyPr/>
          <a:lstStyle/>
          <a:p>
            <a:fld id="{FA4FCA09-A334-4A38-8A78-E51DCD588AB3}" type="slidenum">
              <a:rPr lang="en-US" smtClean="0"/>
              <a:t>12</a:t>
            </a:fld>
            <a:endParaRPr lang="en-US"/>
          </a:p>
        </p:txBody>
      </p:sp>
    </p:spTree>
    <p:extLst>
      <p:ext uri="{BB962C8B-B14F-4D97-AF65-F5344CB8AC3E}">
        <p14:creationId xmlns:p14="http://schemas.microsoft.com/office/powerpoint/2010/main" val="306460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FB60E8C-7224-44A4-87A0-46A1711DD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795528" y="386930"/>
            <a:ext cx="10141799" cy="1300554"/>
          </a:xfrm>
        </p:spPr>
        <p:txBody>
          <a:bodyPr anchor="b">
            <a:normAutofit/>
          </a:bodyPr>
          <a:lstStyle/>
          <a:p>
            <a:r>
              <a:rPr lang="en-US" sz="4800"/>
              <a:t>		MVP-</a:t>
            </a:r>
            <a:r>
              <a:rPr lang="en-US" sz="4800" b="0" i="0">
                <a:effectLst/>
              </a:rPr>
              <a:t>Minimum viable product</a:t>
            </a:r>
            <a:endParaRPr lang="en-US" sz="4800"/>
          </a:p>
        </p:txBody>
      </p:sp>
      <p:sp>
        <p:nvSpPr>
          <p:cNvPr id="21" name="Rectangle 20">
            <a:extLst>
              <a:ext uri="{FF2B5EF4-FFF2-40B4-BE49-F238E27FC236}">
                <a16:creationId xmlns:a16="http://schemas.microsoft.com/office/drawing/2014/main" id="{5DA32751-37A2-45C0-BE94-63D375E27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61C5EAAB-F131-EFB7-8146-2F5BEF0D8407}"/>
              </a:ext>
            </a:extLst>
          </p:cNvPr>
          <p:cNvPicPr>
            <a:picLocks noChangeAspect="1"/>
          </p:cNvPicPr>
          <p:nvPr/>
        </p:nvPicPr>
        <p:blipFill>
          <a:blip r:embed="rId2"/>
          <a:stretch>
            <a:fillRect/>
          </a:stretch>
        </p:blipFill>
        <p:spPr>
          <a:xfrm>
            <a:off x="635295" y="2707997"/>
            <a:ext cx="5150277" cy="3347679"/>
          </a:xfrm>
          <a:prstGeom prst="rect">
            <a:avLst/>
          </a:prstGeom>
          <a:noFill/>
        </p:spPr>
      </p:pic>
      <p:sp>
        <p:nvSpPr>
          <p:cNvPr id="3" name="Content Placeholder 2">
            <a:extLst>
              <a:ext uri="{FF2B5EF4-FFF2-40B4-BE49-F238E27FC236}">
                <a16:creationId xmlns:a16="http://schemas.microsoft.com/office/drawing/2014/main" id="{E8AFA7B3-29A5-2947-CA8B-3CE66676E20C}"/>
              </a:ext>
            </a:extLst>
          </p:cNvPr>
          <p:cNvSpPr>
            <a:spLocks noGrp="1"/>
          </p:cNvSpPr>
          <p:nvPr>
            <p:ph idx="1"/>
          </p:nvPr>
        </p:nvSpPr>
        <p:spPr>
          <a:xfrm>
            <a:off x="6406429" y="2599509"/>
            <a:ext cx="4530898" cy="3639450"/>
          </a:xfrm>
        </p:spPr>
        <p:txBody>
          <a:bodyPr anchor="ctr">
            <a:normAutofit/>
          </a:bodyPr>
          <a:lstStyle/>
          <a:p>
            <a:r>
              <a:rPr lang="en-US" sz="2000" dirty="0">
                <a:effectLst/>
              </a:rPr>
              <a:t>With this project's minimum viable product (MVP), we will  be able to upload a CT-scan document from a patient with chronic obstructive pulmonary disease in order to verify the report's current status.</a:t>
            </a:r>
            <a:endParaRPr lang="en-US" sz="2000" dirty="0"/>
          </a:p>
        </p:txBody>
      </p:sp>
      <p:sp>
        <p:nvSpPr>
          <p:cNvPr id="25" name="Rectangle 24">
            <a:extLst>
              <a:ext uri="{FF2B5EF4-FFF2-40B4-BE49-F238E27FC236}">
                <a16:creationId xmlns:a16="http://schemas.microsoft.com/office/drawing/2014/main" id="{5A55FBCD-CD42-40F5-8A1B-3203F9CAEE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63C731-8290-3B47-9C87-93223B5184AE}"/>
              </a:ext>
            </a:extLst>
          </p:cNvPr>
          <p:cNvSpPr>
            <a:spLocks noGrp="1"/>
          </p:cNvSpPr>
          <p:nvPr>
            <p:ph type="sldNum" sz="quarter" idx="12"/>
          </p:nvPr>
        </p:nvSpPr>
        <p:spPr/>
        <p:txBody>
          <a:bodyPr/>
          <a:lstStyle/>
          <a:p>
            <a:fld id="{FA4FCA09-A334-4A38-8A78-E51DCD588AB3}" type="slidenum">
              <a:rPr lang="en-US" smtClean="0"/>
              <a:t>13</a:t>
            </a:fld>
            <a:endParaRPr lang="en-US"/>
          </a:p>
        </p:txBody>
      </p:sp>
    </p:spTree>
    <p:extLst>
      <p:ext uri="{BB962C8B-B14F-4D97-AF65-F5344CB8AC3E}">
        <p14:creationId xmlns:p14="http://schemas.microsoft.com/office/powerpoint/2010/main" val="2939080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3E72FA3-BD00-444A-AD9B-E6C3D069CD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9A404D-08EF-56E6-D85D-DE73DDC6DD6E}"/>
              </a:ext>
            </a:extLst>
          </p:cNvPr>
          <p:cNvSpPr>
            <a:spLocks noGrp="1"/>
          </p:cNvSpPr>
          <p:nvPr>
            <p:ph type="title"/>
          </p:nvPr>
        </p:nvSpPr>
        <p:spPr>
          <a:xfrm>
            <a:off x="838200" y="552355"/>
            <a:ext cx="10515600" cy="3346250"/>
          </a:xfrm>
          <a:prstGeom prst="ellipse">
            <a:avLst/>
          </a:prstGeom>
          <a:solidFill>
            <a:srgbClr val="FFC000"/>
          </a:solidFill>
        </p:spPr>
        <p:txBody>
          <a:bodyPr vert="horz" lIns="91440" tIns="45720" rIns="91440" bIns="45720" rtlCol="0" anchor="ctr">
            <a:normAutofit/>
          </a:bodyPr>
          <a:lstStyle/>
          <a:p>
            <a:pPr algn="ctr"/>
            <a:r>
              <a:rPr lang="en-US" sz="5200" kern="1200" dirty="0">
                <a:solidFill>
                  <a:schemeClr val="tx1"/>
                </a:solidFill>
                <a:latin typeface="+mj-lt"/>
                <a:ea typeface="+mj-ea"/>
                <a:cs typeface="+mj-cs"/>
              </a:rPr>
              <a:t>Technology &amp; algorithms</a:t>
            </a:r>
          </a:p>
        </p:txBody>
      </p:sp>
      <p:pic>
        <p:nvPicPr>
          <p:cNvPr id="18" name="Picture 17" descr="A blue letter k&#10;&#10;Description automatically generated">
            <a:extLst>
              <a:ext uri="{FF2B5EF4-FFF2-40B4-BE49-F238E27FC236}">
                <a16:creationId xmlns:a16="http://schemas.microsoft.com/office/drawing/2014/main" id="{51C9D9B9-E297-9FD6-F8A4-555699B42F1A}"/>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03145" y="4060065"/>
            <a:ext cx="2230486" cy="2230486"/>
          </a:xfrm>
          <a:prstGeom prst="rect">
            <a:avLst/>
          </a:prstGeom>
        </p:spPr>
      </p:pic>
      <p:pic>
        <p:nvPicPr>
          <p:cNvPr id="13" name="Picture 12" descr="A hexagon with a black square with white text&#10;&#10;Description automatically generated">
            <a:extLst>
              <a:ext uri="{FF2B5EF4-FFF2-40B4-BE49-F238E27FC236}">
                <a16:creationId xmlns:a16="http://schemas.microsoft.com/office/drawing/2014/main" id="{8BB67C8E-E523-DE5E-6703-952405D1E790}"/>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597410" y="4060065"/>
            <a:ext cx="2230486" cy="2230486"/>
          </a:xfrm>
          <a:prstGeom prst="rect">
            <a:avLst/>
          </a:prstGeom>
        </p:spPr>
      </p:pic>
      <p:pic>
        <p:nvPicPr>
          <p:cNvPr id="16" name="Picture 15" descr="A chatbot with a headset&#10;&#10;Description automatically generated">
            <a:extLst>
              <a:ext uri="{FF2B5EF4-FFF2-40B4-BE49-F238E27FC236}">
                <a16:creationId xmlns:a16="http://schemas.microsoft.com/office/drawing/2014/main" id="{D90E5E1A-016D-2F5F-9AB9-2CABBABD7F9C}"/>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4977986" y="4460510"/>
            <a:ext cx="2251332" cy="1429595"/>
          </a:xfrm>
          <a:prstGeom prst="rect">
            <a:avLst/>
          </a:prstGeom>
        </p:spPr>
      </p:pic>
      <p:pic>
        <p:nvPicPr>
          <p:cNvPr id="5" name="Content Placeholder 4" descr="A logo with a red green blue and black text&#10;&#10;Description automatically generated">
            <a:extLst>
              <a:ext uri="{FF2B5EF4-FFF2-40B4-BE49-F238E27FC236}">
                <a16:creationId xmlns:a16="http://schemas.microsoft.com/office/drawing/2014/main" id="{82296056-F642-DCB6-E60B-6D7F1DB8FCC9}"/>
              </a:ext>
            </a:extLst>
          </p:cNvPr>
          <p:cNvPicPr>
            <a:picLocks noGrp="1" noChangeAspect="1"/>
          </p:cNvPicPr>
          <p:nvPr>
            <p:ph idx="1"/>
          </p:nvPr>
        </p:nvPicPr>
        <p:blipFill>
          <a:blip r:embed="rId8">
            <a:extLst>
              <a:ext uri="{837473B0-CC2E-450A-ABE3-18F120FF3D39}">
                <a1611:picAttrSrcUrl xmlns:a1611="http://schemas.microsoft.com/office/drawing/2016/11/main" r:id="rId9"/>
              </a:ext>
            </a:extLst>
          </a:blip>
          <a:stretch>
            <a:fillRect/>
          </a:stretch>
        </p:blipFill>
        <p:spPr>
          <a:xfrm>
            <a:off x="7362966" y="4499909"/>
            <a:ext cx="2251332" cy="1350798"/>
          </a:xfrm>
          <a:prstGeom prst="rect">
            <a:avLst/>
          </a:prstGeom>
        </p:spPr>
      </p:pic>
      <p:pic>
        <p:nvPicPr>
          <p:cNvPr id="10" name="Picture 9" descr="A logo for a company&#10;&#10;Description automatically generated">
            <a:extLst>
              <a:ext uri="{FF2B5EF4-FFF2-40B4-BE49-F238E27FC236}">
                <a16:creationId xmlns:a16="http://schemas.microsoft.com/office/drawing/2014/main" id="{F7FCEB43-987C-A5B2-8A76-D57B3584C48D}"/>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9747946" y="4612475"/>
            <a:ext cx="2251332" cy="1125666"/>
          </a:xfrm>
          <a:prstGeom prst="rect">
            <a:avLst/>
          </a:prstGeom>
        </p:spPr>
      </p:pic>
      <p:sp>
        <p:nvSpPr>
          <p:cNvPr id="21" name="TextBox 20">
            <a:extLst>
              <a:ext uri="{FF2B5EF4-FFF2-40B4-BE49-F238E27FC236}">
                <a16:creationId xmlns:a16="http://schemas.microsoft.com/office/drawing/2014/main" id="{BC25F914-8731-BC10-47F1-B8FB14BBC35A}"/>
              </a:ext>
            </a:extLst>
          </p:cNvPr>
          <p:cNvSpPr txBox="1"/>
          <p:nvPr/>
        </p:nvSpPr>
        <p:spPr>
          <a:xfrm>
            <a:off x="1049867" y="2777067"/>
            <a:ext cx="184731" cy="369332"/>
          </a:xfrm>
          <a:prstGeom prst="rect">
            <a:avLst/>
          </a:prstGeom>
          <a:noFill/>
        </p:spPr>
        <p:txBody>
          <a:bodyPr wrap="none" rtlCol="0">
            <a:spAutoFit/>
          </a:bodyPr>
          <a:lstStyle/>
          <a:p>
            <a:endParaRPr lang="en-US" dirty="0"/>
          </a:p>
        </p:txBody>
      </p:sp>
      <p:sp>
        <p:nvSpPr>
          <p:cNvPr id="4" name="Slide Number Placeholder 3">
            <a:extLst>
              <a:ext uri="{FF2B5EF4-FFF2-40B4-BE49-F238E27FC236}">
                <a16:creationId xmlns:a16="http://schemas.microsoft.com/office/drawing/2014/main" id="{D296FD5A-C710-D989-4E8D-7AC78B72403E}"/>
              </a:ext>
            </a:extLst>
          </p:cNvPr>
          <p:cNvSpPr>
            <a:spLocks noGrp="1"/>
          </p:cNvSpPr>
          <p:nvPr>
            <p:ph type="sldNum" sz="quarter" idx="12"/>
          </p:nvPr>
        </p:nvSpPr>
        <p:spPr/>
        <p:txBody>
          <a:bodyPr/>
          <a:lstStyle/>
          <a:p>
            <a:fld id="{FA4FCA09-A334-4A38-8A78-E51DCD588AB3}" type="slidenum">
              <a:rPr lang="en-US" smtClean="0"/>
              <a:t>14</a:t>
            </a:fld>
            <a:endParaRPr lang="en-US"/>
          </a:p>
        </p:txBody>
      </p:sp>
    </p:spTree>
    <p:extLst>
      <p:ext uri="{BB962C8B-B14F-4D97-AF65-F5344CB8AC3E}">
        <p14:creationId xmlns:p14="http://schemas.microsoft.com/office/powerpoint/2010/main" val="30907386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9D7E975-9161-4F2D-AC53-69E1912F6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Triangle 23">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463E6235-1649-4B47-9862-4026FC47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3" y="623275"/>
            <a:ext cx="401217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83025-502C-CFC8-7F92-D40767CD7E9E}"/>
              </a:ext>
            </a:extLst>
          </p:cNvPr>
          <p:cNvSpPr>
            <a:spLocks noGrp="1"/>
          </p:cNvSpPr>
          <p:nvPr>
            <p:ph type="title"/>
          </p:nvPr>
        </p:nvSpPr>
        <p:spPr>
          <a:xfrm>
            <a:off x="8052497" y="1056640"/>
            <a:ext cx="3197660" cy="3125746"/>
          </a:xfrm>
        </p:spPr>
        <p:txBody>
          <a:bodyPr vert="horz" lIns="91440" tIns="45720" rIns="91440" bIns="45720" rtlCol="0" anchor="b">
            <a:normAutofit/>
          </a:bodyPr>
          <a:lstStyle/>
          <a:p>
            <a:r>
              <a:rPr lang="en-US" sz="4000" b="1" i="0" kern="1200">
                <a:solidFill>
                  <a:schemeClr val="tx1"/>
                </a:solidFill>
                <a:effectLst/>
                <a:latin typeface="+mj-lt"/>
                <a:ea typeface="+mj-ea"/>
                <a:cs typeface="+mj-cs"/>
              </a:rPr>
              <a:t>Convolutional Neural Networks (CNNs)</a:t>
            </a:r>
            <a:r>
              <a:rPr lang="en-US" sz="4000" b="0" i="0" kern="1200">
                <a:solidFill>
                  <a:schemeClr val="tx1"/>
                </a:solidFill>
                <a:effectLst/>
                <a:latin typeface="+mj-lt"/>
                <a:ea typeface="+mj-ea"/>
                <a:cs typeface="+mj-cs"/>
              </a:rPr>
              <a:t>:</a:t>
            </a:r>
            <a:endParaRPr lang="en-US" sz="4000" kern="120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953B0BC2-73A2-6CD7-2A32-915096EFE7E0}"/>
              </a:ext>
            </a:extLst>
          </p:cNvPr>
          <p:cNvSpPr>
            <a:spLocks noGrp="1"/>
          </p:cNvSpPr>
          <p:nvPr>
            <p:ph idx="1"/>
          </p:nvPr>
        </p:nvSpPr>
        <p:spPr>
          <a:xfrm>
            <a:off x="504946" y="1338990"/>
            <a:ext cx="6589537" cy="3014087"/>
          </a:xfrm>
        </p:spPr>
        <p:txBody>
          <a:bodyPr/>
          <a:lstStyle/>
          <a:p>
            <a:pPr marL="123444" indent="-123444" defTabSz="493776">
              <a:spcBef>
                <a:spcPts val="540"/>
              </a:spcBef>
            </a:pPr>
            <a:r>
              <a:rPr lang="en-US" sz="1512" kern="1200" dirty="0">
                <a:solidFill>
                  <a:schemeClr val="tx1"/>
                </a:solidFill>
                <a:latin typeface="+mn-lt"/>
                <a:ea typeface="+mn-ea"/>
                <a:cs typeface="+mn-cs"/>
              </a:rPr>
              <a:t>CNNs are able to identify COVID-19 and other medical disorders automatically by learning important features straight from the X-ray pictures. However, the quality and amount of the training data, as well as the network design, can have a significant impact on a CNN's performance. Therefore, it is crucial to conduct extensive validation and assessment prior to use CNNs for medical image processing, particularly in hospital settings.</a:t>
            </a:r>
            <a:endParaRPr lang="en-US" dirty="0"/>
          </a:p>
        </p:txBody>
      </p:sp>
      <p:sp>
        <p:nvSpPr>
          <p:cNvPr id="4" name="Rectangle 3" descr="Convolutional layer">
            <a:extLst>
              <a:ext uri="{FF2B5EF4-FFF2-40B4-BE49-F238E27FC236}">
                <a16:creationId xmlns:a16="http://schemas.microsoft.com/office/drawing/2014/main" id="{3801C07D-D74F-8E8B-1B32-A50DBEB364F5}"/>
              </a:ext>
            </a:extLst>
          </p:cNvPr>
          <p:cNvSpPr/>
          <p:nvPr/>
        </p:nvSpPr>
        <p:spPr>
          <a:xfrm>
            <a:off x="1122038" y="3200994"/>
            <a:ext cx="650105" cy="425349"/>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40" kern="1200">
                <a:solidFill>
                  <a:schemeClr val="dk1"/>
                </a:solidFill>
                <a:latin typeface="+mn-lt"/>
                <a:ea typeface="+mn-ea"/>
                <a:cs typeface="+mn-cs"/>
              </a:rPr>
              <a:t>Convolutional layer</a:t>
            </a:r>
            <a:endParaRPr lang="en-US" sz="1000"/>
          </a:p>
        </p:txBody>
      </p:sp>
      <p:sp>
        <p:nvSpPr>
          <p:cNvPr id="5" name="Rectangle 4">
            <a:extLst>
              <a:ext uri="{FF2B5EF4-FFF2-40B4-BE49-F238E27FC236}">
                <a16:creationId xmlns:a16="http://schemas.microsoft.com/office/drawing/2014/main" id="{8D3F90F8-042B-B088-2AAA-F90D73F64AC3}"/>
              </a:ext>
            </a:extLst>
          </p:cNvPr>
          <p:cNvSpPr/>
          <p:nvPr/>
        </p:nvSpPr>
        <p:spPr>
          <a:xfrm>
            <a:off x="2098919" y="3200995"/>
            <a:ext cx="650105" cy="42534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Pooling layer</a:t>
            </a:r>
            <a:endParaRPr lang="en-US" sz="1100"/>
          </a:p>
        </p:txBody>
      </p:sp>
      <p:sp>
        <p:nvSpPr>
          <p:cNvPr id="6" name="Rectangle 5">
            <a:extLst>
              <a:ext uri="{FF2B5EF4-FFF2-40B4-BE49-F238E27FC236}">
                <a16:creationId xmlns:a16="http://schemas.microsoft.com/office/drawing/2014/main" id="{F8917805-B21C-3AFB-F1CE-994851B40B7B}"/>
              </a:ext>
            </a:extLst>
          </p:cNvPr>
          <p:cNvSpPr/>
          <p:nvPr/>
        </p:nvSpPr>
        <p:spPr>
          <a:xfrm>
            <a:off x="3075801" y="3200994"/>
            <a:ext cx="650105"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Convolutional layer</a:t>
            </a:r>
            <a:endParaRPr lang="en-US" sz="1100"/>
          </a:p>
        </p:txBody>
      </p:sp>
      <p:sp>
        <p:nvSpPr>
          <p:cNvPr id="7" name="Rectangle 6">
            <a:extLst>
              <a:ext uri="{FF2B5EF4-FFF2-40B4-BE49-F238E27FC236}">
                <a16:creationId xmlns:a16="http://schemas.microsoft.com/office/drawing/2014/main" id="{7EA72900-A77A-3546-1F01-3E612B389C5A}"/>
              </a:ext>
            </a:extLst>
          </p:cNvPr>
          <p:cNvSpPr/>
          <p:nvPr/>
        </p:nvSpPr>
        <p:spPr>
          <a:xfrm>
            <a:off x="4052682" y="3200994"/>
            <a:ext cx="650106"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Pooling layer</a:t>
            </a:r>
          </a:p>
          <a:p>
            <a:pPr algn="ctr">
              <a:spcAft>
                <a:spcPts val="600"/>
              </a:spcAft>
            </a:pPr>
            <a:endParaRPr lang="en-US" sz="1100"/>
          </a:p>
        </p:txBody>
      </p:sp>
      <p:sp>
        <p:nvSpPr>
          <p:cNvPr id="8" name="Rectangle 7">
            <a:extLst>
              <a:ext uri="{FF2B5EF4-FFF2-40B4-BE49-F238E27FC236}">
                <a16:creationId xmlns:a16="http://schemas.microsoft.com/office/drawing/2014/main" id="{F8428F63-E40C-E728-E2F3-8500344C912C}"/>
              </a:ext>
            </a:extLst>
          </p:cNvPr>
          <p:cNvSpPr/>
          <p:nvPr/>
        </p:nvSpPr>
        <p:spPr>
          <a:xfrm>
            <a:off x="5029563" y="3200994"/>
            <a:ext cx="650106"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Fully-connected layer</a:t>
            </a:r>
            <a:endParaRPr lang="en-US" sz="1100"/>
          </a:p>
        </p:txBody>
      </p:sp>
      <p:sp>
        <p:nvSpPr>
          <p:cNvPr id="9" name="Rectangle 8">
            <a:extLst>
              <a:ext uri="{FF2B5EF4-FFF2-40B4-BE49-F238E27FC236}">
                <a16:creationId xmlns:a16="http://schemas.microsoft.com/office/drawing/2014/main" id="{B6919CD0-0F45-EF5E-B6AE-2A91AA90E053}"/>
              </a:ext>
            </a:extLst>
          </p:cNvPr>
          <p:cNvSpPr/>
          <p:nvPr/>
        </p:nvSpPr>
        <p:spPr>
          <a:xfrm>
            <a:off x="6022365" y="3200994"/>
            <a:ext cx="631948" cy="42534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594" kern="1200">
                <a:solidFill>
                  <a:schemeClr val="dk1"/>
                </a:solidFill>
                <a:latin typeface="+mn-lt"/>
                <a:ea typeface="+mn-ea"/>
                <a:cs typeface="+mn-cs"/>
              </a:rPr>
              <a:t>Output/prediction</a:t>
            </a:r>
            <a:endParaRPr lang="en-US" sz="1100"/>
          </a:p>
        </p:txBody>
      </p:sp>
      <p:sp>
        <p:nvSpPr>
          <p:cNvPr id="10" name="Right Arrow 9">
            <a:extLst>
              <a:ext uri="{FF2B5EF4-FFF2-40B4-BE49-F238E27FC236}">
                <a16:creationId xmlns:a16="http://schemas.microsoft.com/office/drawing/2014/main" id="{B5233F18-EC53-69F8-4871-92471983CAE3}"/>
              </a:ext>
            </a:extLst>
          </p:cNvPr>
          <p:cNvSpPr/>
          <p:nvPr/>
        </p:nvSpPr>
        <p:spPr>
          <a:xfrm>
            <a:off x="1772143" y="3407593"/>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E61F20DA-797A-A540-CCF9-DA971E10CC3F}"/>
              </a:ext>
            </a:extLst>
          </p:cNvPr>
          <p:cNvSpPr/>
          <p:nvPr/>
        </p:nvSpPr>
        <p:spPr>
          <a:xfrm>
            <a:off x="2749025" y="3407593"/>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6F32C407-8A22-292B-8F7E-A4CB64DD8B9B}"/>
              </a:ext>
            </a:extLst>
          </p:cNvPr>
          <p:cNvSpPr/>
          <p:nvPr/>
        </p:nvSpPr>
        <p:spPr>
          <a:xfrm>
            <a:off x="3725906" y="3401110"/>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50F21A1F-383B-FB11-63CE-EF0302C7D3DB}"/>
              </a:ext>
            </a:extLst>
          </p:cNvPr>
          <p:cNvSpPr/>
          <p:nvPr/>
        </p:nvSpPr>
        <p:spPr>
          <a:xfrm>
            <a:off x="4703534" y="3401110"/>
            <a:ext cx="326776" cy="24710"/>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5747AB6E-D677-EC12-96B7-04DB1065C99B}"/>
              </a:ext>
            </a:extLst>
          </p:cNvPr>
          <p:cNvSpPr/>
          <p:nvPr/>
        </p:nvSpPr>
        <p:spPr>
          <a:xfrm>
            <a:off x="5678923" y="3392804"/>
            <a:ext cx="326776" cy="24710"/>
          </a:xfrm>
          <a:prstGeom prst="rightArrow">
            <a:avLst/>
          </a:prstGeom>
          <a:solidFill>
            <a:schemeClr val="tx1"/>
          </a:solidFill>
          <a:ln cap="sq">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Bent Arrow 14">
            <a:extLst>
              <a:ext uri="{FF2B5EF4-FFF2-40B4-BE49-F238E27FC236}">
                <a16:creationId xmlns:a16="http://schemas.microsoft.com/office/drawing/2014/main" id="{BD4C09B9-27A9-98E6-0FAA-AF710AFD9834}"/>
              </a:ext>
            </a:extLst>
          </p:cNvPr>
          <p:cNvSpPr/>
          <p:nvPr/>
        </p:nvSpPr>
        <p:spPr>
          <a:xfrm>
            <a:off x="952799" y="3392804"/>
            <a:ext cx="169238" cy="476597"/>
          </a:xfrm>
          <a:prstGeom prst="ben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ectangle 15">
            <a:extLst>
              <a:ext uri="{FF2B5EF4-FFF2-40B4-BE49-F238E27FC236}">
                <a16:creationId xmlns:a16="http://schemas.microsoft.com/office/drawing/2014/main" id="{E5255887-2AAA-110B-9DC7-01EA280BD85A}"/>
              </a:ext>
            </a:extLst>
          </p:cNvPr>
          <p:cNvSpPr/>
          <p:nvPr/>
        </p:nvSpPr>
        <p:spPr>
          <a:xfrm>
            <a:off x="740633" y="3869401"/>
            <a:ext cx="593569" cy="3078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defTabSz="493776">
              <a:spcAft>
                <a:spcPts val="600"/>
              </a:spcAft>
            </a:pPr>
            <a:r>
              <a:rPr lang="en-US" sz="972" kern="1200">
                <a:solidFill>
                  <a:schemeClr val="dk1"/>
                </a:solidFill>
                <a:latin typeface="+mn-lt"/>
                <a:ea typeface="+mn-ea"/>
                <a:cs typeface="+mn-cs"/>
              </a:rPr>
              <a:t>Input</a:t>
            </a:r>
            <a:endParaRPr lang="en-US"/>
          </a:p>
        </p:txBody>
      </p:sp>
      <p:sp>
        <p:nvSpPr>
          <p:cNvPr id="18" name="Slide Number Placeholder 17">
            <a:extLst>
              <a:ext uri="{FF2B5EF4-FFF2-40B4-BE49-F238E27FC236}">
                <a16:creationId xmlns:a16="http://schemas.microsoft.com/office/drawing/2014/main" id="{95E66513-8A02-40E0-0264-5BC4C9337C53}"/>
              </a:ext>
            </a:extLst>
          </p:cNvPr>
          <p:cNvSpPr>
            <a:spLocks noGrp="1"/>
          </p:cNvSpPr>
          <p:nvPr>
            <p:ph type="sldNum" sz="quarter" idx="12"/>
          </p:nvPr>
        </p:nvSpPr>
        <p:spPr/>
        <p:txBody>
          <a:bodyPr/>
          <a:lstStyle/>
          <a:p>
            <a:fld id="{FA4FCA09-A334-4A38-8A78-E51DCD588AB3}" type="slidenum">
              <a:rPr lang="en-US" smtClean="0"/>
              <a:t>15</a:t>
            </a:fld>
            <a:endParaRPr lang="en-US"/>
          </a:p>
        </p:txBody>
      </p:sp>
    </p:spTree>
    <p:extLst>
      <p:ext uri="{BB962C8B-B14F-4D97-AF65-F5344CB8AC3E}">
        <p14:creationId xmlns:p14="http://schemas.microsoft.com/office/powerpoint/2010/main" val="3203438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useBgFill="1">
        <p:nvSpPr>
          <p:cNvPr id="371" name="Rectangle 37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Freeform: Shape 37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5" name="Right Triangle 37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4" name="Google Shape;364;p32"/>
          <p:cNvPicPr preferRelativeResize="0"/>
          <p:nvPr/>
        </p:nvPicPr>
        <p:blipFill>
          <a:blip r:embed="rId3">
            <a:alphaModFix/>
          </a:blip>
          <a:stretch>
            <a:fillRect/>
          </a:stretch>
        </p:blipFill>
        <p:spPr>
          <a:xfrm>
            <a:off x="962163" y="1229451"/>
            <a:ext cx="7746709" cy="4357524"/>
          </a:xfrm>
          <a:prstGeom prst="rect">
            <a:avLst/>
          </a:prstGeom>
          <a:noFill/>
          <a:ln>
            <a:noFill/>
          </a:ln>
        </p:spPr>
      </p:pic>
      <p:sp>
        <p:nvSpPr>
          <p:cNvPr id="365" name="Google Shape;365;p32"/>
          <p:cNvSpPr/>
          <p:nvPr/>
        </p:nvSpPr>
        <p:spPr>
          <a:xfrm>
            <a:off x="1407984" y="2548789"/>
            <a:ext cx="2059484" cy="662720"/>
          </a:xfrm>
          <a:prstGeom prst="rect">
            <a:avLst/>
          </a:prstGeom>
          <a:solidFill>
            <a:srgbClr val="FFFFFF"/>
          </a:solid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solidFill>
                <a:srgbClr val="FFFFFF"/>
              </a:solidFill>
            </a:endParaRPr>
          </a:p>
        </p:txBody>
      </p:sp>
      <p:sp>
        <p:nvSpPr>
          <p:cNvPr id="366" name="Google Shape;366;p32"/>
          <p:cNvSpPr/>
          <p:nvPr/>
        </p:nvSpPr>
        <p:spPr>
          <a:xfrm>
            <a:off x="1431646" y="4000711"/>
            <a:ext cx="2904026" cy="292051"/>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3" name="Slide Number Placeholder 2">
            <a:extLst>
              <a:ext uri="{FF2B5EF4-FFF2-40B4-BE49-F238E27FC236}">
                <a16:creationId xmlns:a16="http://schemas.microsoft.com/office/drawing/2014/main" id="{100ACF96-8BA2-C26C-636E-7DAFCD5C22A2}"/>
              </a:ext>
            </a:extLst>
          </p:cNvPr>
          <p:cNvSpPr>
            <a:spLocks noGrp="1"/>
          </p:cNvSpPr>
          <p:nvPr>
            <p:ph type="sldNum" sz="quarter" idx="12"/>
          </p:nvPr>
        </p:nvSpPr>
        <p:spPr/>
        <p:txBody>
          <a:bodyPr/>
          <a:lstStyle/>
          <a:p>
            <a:fld id="{FA4FCA09-A334-4A38-8A78-E51DCD588AB3}" type="slidenum">
              <a:rPr lang="en-US" smtClean="0"/>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useBgFill="1">
        <p:nvSpPr>
          <p:cNvPr id="312" name="Rectangle 306">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Right Triangle 308">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 name="Rectangle 310">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Google Shape;275;p36"/>
          <p:cNvSpPr/>
          <p:nvPr/>
        </p:nvSpPr>
        <p:spPr>
          <a:xfrm>
            <a:off x="1143746" y="1279150"/>
            <a:ext cx="1512096" cy="410236"/>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6" name="Google Shape;276;p36"/>
          <p:cNvSpPr txBox="1"/>
          <p:nvPr/>
        </p:nvSpPr>
        <p:spPr>
          <a:xfrm>
            <a:off x="1226744" y="1344812"/>
            <a:ext cx="1244817"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Image</a:t>
            </a:r>
            <a:endParaRPr lang="en-US" b="1"/>
          </a:p>
        </p:txBody>
      </p:sp>
      <p:sp>
        <p:nvSpPr>
          <p:cNvPr id="277" name="Google Shape;277;p36"/>
          <p:cNvSpPr/>
          <p:nvPr/>
        </p:nvSpPr>
        <p:spPr>
          <a:xfrm>
            <a:off x="4038871" y="2906274"/>
            <a:ext cx="1512096" cy="410236"/>
          </a:xfrm>
          <a:prstGeom prst="rect">
            <a:avLst/>
          </a:prstGeom>
          <a:solidFill>
            <a:srgbClr val="D5A6BD"/>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78" name="Google Shape;278;p36"/>
          <p:cNvSpPr txBox="1"/>
          <p:nvPr/>
        </p:nvSpPr>
        <p:spPr>
          <a:xfrm>
            <a:off x="4158747" y="2955521"/>
            <a:ext cx="1244817"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system</a:t>
            </a:r>
            <a:endParaRPr lang="en-US" b="1"/>
          </a:p>
        </p:txBody>
      </p:sp>
      <p:sp>
        <p:nvSpPr>
          <p:cNvPr id="279" name="Google Shape;279;p36"/>
          <p:cNvSpPr/>
          <p:nvPr/>
        </p:nvSpPr>
        <p:spPr>
          <a:xfrm>
            <a:off x="4094210" y="1328396"/>
            <a:ext cx="1382982" cy="303484"/>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0" name="Google Shape;280;p36"/>
          <p:cNvSpPr txBox="1"/>
          <p:nvPr/>
        </p:nvSpPr>
        <p:spPr>
          <a:xfrm>
            <a:off x="4177185" y="1336276"/>
            <a:ext cx="1926858"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Local storage</a:t>
            </a:r>
            <a:endParaRPr lang="en-US" b="1"/>
          </a:p>
        </p:txBody>
      </p:sp>
      <p:cxnSp>
        <p:nvCxnSpPr>
          <p:cNvPr id="281" name="Google Shape;281;p36"/>
          <p:cNvCxnSpPr>
            <a:stCxn id="275" idx="3"/>
            <a:endCxn id="279" idx="1"/>
          </p:cNvCxnSpPr>
          <p:nvPr/>
        </p:nvCxnSpPr>
        <p:spPr>
          <a:xfrm rot="10800000" flipH="1">
            <a:off x="2655842" y="1480009"/>
            <a:ext cx="1438355" cy="4259"/>
          </a:xfrm>
          <a:prstGeom prst="straightConnector1">
            <a:avLst/>
          </a:prstGeom>
          <a:noFill/>
          <a:ln w="9525" cap="flat" cmpd="sng">
            <a:solidFill>
              <a:srgbClr val="000000"/>
            </a:solidFill>
            <a:prstDash val="solid"/>
            <a:round/>
            <a:headEnd type="none" w="med" len="med"/>
            <a:tailEnd type="triangle" w="med" len="med"/>
          </a:ln>
        </p:spPr>
      </p:cxnSp>
      <p:sp>
        <p:nvSpPr>
          <p:cNvPr id="282" name="Google Shape;282;p36"/>
          <p:cNvSpPr txBox="1"/>
          <p:nvPr/>
        </p:nvSpPr>
        <p:spPr>
          <a:xfrm rot="5400000">
            <a:off x="4429095" y="1913965"/>
            <a:ext cx="1232039" cy="871545"/>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Load the image from local storage</a:t>
            </a:r>
            <a:endParaRPr lang="en-US"/>
          </a:p>
        </p:txBody>
      </p:sp>
      <p:sp>
        <p:nvSpPr>
          <p:cNvPr id="283" name="Google Shape;283;p36"/>
          <p:cNvSpPr txBox="1"/>
          <p:nvPr/>
        </p:nvSpPr>
        <p:spPr>
          <a:xfrm rot="16200000">
            <a:off x="4000569" y="3514427"/>
            <a:ext cx="1093607" cy="688738"/>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Result sent to the App</a:t>
            </a:r>
            <a:endParaRPr lang="en-US"/>
          </a:p>
        </p:txBody>
      </p:sp>
      <p:sp>
        <p:nvSpPr>
          <p:cNvPr id="284" name="Google Shape;284;p36"/>
          <p:cNvSpPr/>
          <p:nvPr/>
        </p:nvSpPr>
        <p:spPr>
          <a:xfrm>
            <a:off x="6863751" y="2727641"/>
            <a:ext cx="1800938" cy="737679"/>
          </a:xfrm>
          <a:prstGeom prst="rect">
            <a:avLst/>
          </a:prstGeom>
          <a:solidFill>
            <a:srgbClr val="D9EAD3"/>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5" name="Google Shape;285;p36"/>
          <p:cNvSpPr txBox="1"/>
          <p:nvPr/>
        </p:nvSpPr>
        <p:spPr>
          <a:xfrm>
            <a:off x="6915748" y="2823345"/>
            <a:ext cx="1696849" cy="688738"/>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Result displayed on screen</a:t>
            </a:r>
            <a:endParaRPr lang="en-US" b="1"/>
          </a:p>
        </p:txBody>
      </p:sp>
      <p:sp>
        <p:nvSpPr>
          <p:cNvPr id="286" name="Google Shape;286;p36"/>
          <p:cNvSpPr/>
          <p:nvPr/>
        </p:nvSpPr>
        <p:spPr>
          <a:xfrm>
            <a:off x="1290110" y="2902066"/>
            <a:ext cx="1512096" cy="410236"/>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87" name="Google Shape;287;p36"/>
          <p:cNvSpPr txBox="1"/>
          <p:nvPr/>
        </p:nvSpPr>
        <p:spPr>
          <a:xfrm>
            <a:off x="1354627" y="2964052"/>
            <a:ext cx="1382982"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Backend server</a:t>
            </a:r>
            <a:endParaRPr lang="en-US" b="1"/>
          </a:p>
        </p:txBody>
      </p:sp>
      <p:sp>
        <p:nvSpPr>
          <p:cNvPr id="288" name="Google Shape;288;p36"/>
          <p:cNvSpPr/>
          <p:nvPr/>
        </p:nvSpPr>
        <p:spPr>
          <a:xfrm>
            <a:off x="962163" y="3561340"/>
            <a:ext cx="2028551" cy="1649729"/>
          </a:xfrm>
          <a:prstGeom prst="rect">
            <a:avLst/>
          </a:prstGeom>
          <a:solidFill>
            <a:srgbClr val="FFFFFF"/>
          </a:solidFill>
          <a:ln w="9525" cap="flat" cmpd="sng">
            <a:solidFill>
              <a:srgbClr val="000000"/>
            </a:solidFill>
            <a:prstDash val="dash"/>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endParaRPr sz="2400"/>
          </a:p>
        </p:txBody>
      </p:sp>
      <p:sp>
        <p:nvSpPr>
          <p:cNvPr id="289" name="Google Shape;289;p36"/>
          <p:cNvSpPr/>
          <p:nvPr/>
        </p:nvSpPr>
        <p:spPr>
          <a:xfrm>
            <a:off x="1183784" y="3675276"/>
            <a:ext cx="1696849" cy="352734"/>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0" name="Google Shape;290;p36"/>
          <p:cNvSpPr txBox="1"/>
          <p:nvPr/>
        </p:nvSpPr>
        <p:spPr>
          <a:xfrm>
            <a:off x="1229895" y="3666771"/>
            <a:ext cx="1558151" cy="505932"/>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b="1" kern="1200">
                <a:solidFill>
                  <a:schemeClr val="tx1"/>
                </a:solidFill>
                <a:latin typeface="+mn-lt"/>
                <a:ea typeface="+mn-ea"/>
                <a:cs typeface="+mn-cs"/>
              </a:rPr>
              <a:t>Process the image</a:t>
            </a:r>
            <a:endParaRPr lang="en-US" b="1"/>
          </a:p>
        </p:txBody>
      </p:sp>
      <p:sp>
        <p:nvSpPr>
          <p:cNvPr id="291" name="Google Shape;291;p36"/>
          <p:cNvSpPr/>
          <p:nvPr/>
        </p:nvSpPr>
        <p:spPr>
          <a:xfrm>
            <a:off x="1839501" y="3315088"/>
            <a:ext cx="166118" cy="246248"/>
          </a:xfrm>
          <a:prstGeom prst="downArrow">
            <a:avLst>
              <a:gd name="adj1" fmla="val 50000"/>
              <a:gd name="adj2" fmla="val 50000"/>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2" name="Google Shape;292;p36"/>
          <p:cNvSpPr/>
          <p:nvPr/>
        </p:nvSpPr>
        <p:spPr>
          <a:xfrm>
            <a:off x="1192654" y="4357535"/>
            <a:ext cx="1558151" cy="628798"/>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3" name="Google Shape;293;p36"/>
          <p:cNvSpPr txBox="1"/>
          <p:nvPr/>
        </p:nvSpPr>
        <p:spPr>
          <a:xfrm>
            <a:off x="1207414" y="4342310"/>
            <a:ext cx="1558151" cy="871545"/>
          </a:xfrm>
          <a:prstGeom prst="rect">
            <a:avLst/>
          </a:prstGeom>
          <a:noFill/>
          <a:ln>
            <a:noFill/>
          </a:ln>
        </p:spPr>
        <p:txBody>
          <a:bodyPr spcFirstLastPara="1" wrap="square" lIns="121900" tIns="121900" rIns="121900" bIns="121900" anchor="t" anchorCtr="0">
            <a:spAutoFit/>
          </a:bodyPr>
          <a:lstStyle/>
          <a:p>
            <a:pPr defTabSz="603504">
              <a:spcAft>
                <a:spcPts val="600"/>
              </a:spcAft>
            </a:pPr>
            <a:r>
              <a:rPr lang="en-US" sz="1188" kern="1200">
                <a:solidFill>
                  <a:schemeClr val="tx1"/>
                </a:solidFill>
                <a:latin typeface="+mn-lt"/>
                <a:ea typeface="+mn-ea"/>
                <a:cs typeface="+mn-cs"/>
              </a:rPr>
              <a:t>Evaluate the image with pretrained model</a:t>
            </a:r>
            <a:endParaRPr lang="en-US"/>
          </a:p>
        </p:txBody>
      </p:sp>
      <p:cxnSp>
        <p:nvCxnSpPr>
          <p:cNvPr id="294" name="Google Shape;294;p36"/>
          <p:cNvCxnSpPr>
            <a:stCxn id="289" idx="2"/>
            <a:endCxn id="293" idx="0"/>
          </p:cNvCxnSpPr>
          <p:nvPr/>
        </p:nvCxnSpPr>
        <p:spPr>
          <a:xfrm flipH="1">
            <a:off x="1986490" y="4028010"/>
            <a:ext cx="45719" cy="314300"/>
          </a:xfrm>
          <a:prstGeom prst="straightConnector1">
            <a:avLst/>
          </a:prstGeom>
          <a:noFill/>
          <a:ln w="9525" cap="flat" cmpd="sng">
            <a:solidFill>
              <a:srgbClr val="000000"/>
            </a:solidFill>
            <a:prstDash val="solid"/>
            <a:round/>
            <a:headEnd type="none" w="med" len="med"/>
            <a:tailEnd type="triangle" w="med" len="med"/>
          </a:ln>
        </p:spPr>
      </p:cxnSp>
      <p:cxnSp>
        <p:nvCxnSpPr>
          <p:cNvPr id="295" name="Google Shape;295;p36"/>
          <p:cNvCxnSpPr>
            <a:stCxn id="288" idx="3"/>
            <a:endCxn id="277" idx="2"/>
          </p:cNvCxnSpPr>
          <p:nvPr/>
        </p:nvCxnSpPr>
        <p:spPr>
          <a:xfrm rot="10800000" flipH="1">
            <a:off x="2990714" y="3316556"/>
            <a:ext cx="1804133" cy="1069648"/>
          </a:xfrm>
          <a:prstGeom prst="bentConnector2">
            <a:avLst/>
          </a:prstGeom>
          <a:noFill/>
          <a:ln w="9525" cap="flat" cmpd="sng">
            <a:solidFill>
              <a:srgbClr val="000000"/>
            </a:solidFill>
            <a:prstDash val="solid"/>
            <a:round/>
            <a:headEnd type="none" w="med" len="med"/>
            <a:tailEnd type="triangle" w="med" len="med"/>
          </a:ln>
        </p:spPr>
      </p:cxnSp>
      <p:cxnSp>
        <p:nvCxnSpPr>
          <p:cNvPr id="296" name="Google Shape;296;p36"/>
          <p:cNvCxnSpPr>
            <a:stCxn id="277" idx="3"/>
            <a:endCxn id="285" idx="1"/>
          </p:cNvCxnSpPr>
          <p:nvPr/>
        </p:nvCxnSpPr>
        <p:spPr>
          <a:xfrm flipV="1">
            <a:off x="5550967" y="3089619"/>
            <a:ext cx="1364781" cy="21773"/>
          </a:xfrm>
          <a:prstGeom prst="straightConnector1">
            <a:avLst/>
          </a:prstGeom>
          <a:noFill/>
          <a:ln w="9525" cap="flat" cmpd="sng">
            <a:solidFill>
              <a:srgbClr val="000000"/>
            </a:solidFill>
            <a:prstDash val="solid"/>
            <a:round/>
            <a:headEnd type="none" w="med" len="med"/>
            <a:tailEnd type="triangle" w="med" len="med"/>
          </a:ln>
        </p:spPr>
      </p:cxnSp>
      <p:sp>
        <p:nvSpPr>
          <p:cNvPr id="297" name="Google Shape;297;p36"/>
          <p:cNvSpPr/>
          <p:nvPr/>
        </p:nvSpPr>
        <p:spPr>
          <a:xfrm>
            <a:off x="6907934" y="4140060"/>
            <a:ext cx="1800938" cy="84097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98" name="Google Shape;298;p36"/>
          <p:cNvSpPr txBox="1"/>
          <p:nvPr/>
        </p:nvSpPr>
        <p:spPr>
          <a:xfrm>
            <a:off x="6910318" y="4347863"/>
            <a:ext cx="1696849"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b="1" kern="1200">
                <a:solidFill>
                  <a:schemeClr val="tx1"/>
                </a:solidFill>
                <a:latin typeface="+mn-lt"/>
                <a:ea typeface="+mn-ea"/>
                <a:cs typeface="+mn-cs"/>
              </a:rPr>
              <a:t>Firebase Database</a:t>
            </a:r>
            <a:endParaRPr lang="en-US" b="1"/>
          </a:p>
        </p:txBody>
      </p:sp>
      <p:cxnSp>
        <p:nvCxnSpPr>
          <p:cNvPr id="299" name="Google Shape;299;p36"/>
          <p:cNvCxnSpPr>
            <a:endCxn id="286" idx="3"/>
          </p:cNvCxnSpPr>
          <p:nvPr/>
        </p:nvCxnSpPr>
        <p:spPr>
          <a:xfrm rot="10800000">
            <a:off x="2802206" y="3107184"/>
            <a:ext cx="1236564" cy="3993"/>
          </a:xfrm>
          <a:prstGeom prst="straightConnector1">
            <a:avLst/>
          </a:prstGeom>
          <a:noFill/>
          <a:ln w="9525" cap="flat" cmpd="sng">
            <a:solidFill>
              <a:srgbClr val="000000"/>
            </a:solidFill>
            <a:prstDash val="solid"/>
            <a:round/>
            <a:headEnd type="none" w="med" len="med"/>
            <a:tailEnd type="triangle" w="med" len="med"/>
          </a:ln>
        </p:spPr>
      </p:cxnSp>
      <p:cxnSp>
        <p:nvCxnSpPr>
          <p:cNvPr id="300" name="Google Shape;300;p36"/>
          <p:cNvCxnSpPr>
            <a:stCxn id="288" idx="2"/>
            <a:endCxn id="297" idx="2"/>
          </p:cNvCxnSpPr>
          <p:nvPr/>
        </p:nvCxnSpPr>
        <p:spPr>
          <a:xfrm rot="16200000">
            <a:off x="4777410" y="2180088"/>
            <a:ext cx="230009" cy="5831952"/>
          </a:xfrm>
          <a:prstGeom prst="bentConnector3">
            <a:avLst>
              <a:gd name="adj1" fmla="val -99374"/>
            </a:avLst>
          </a:prstGeom>
          <a:noFill/>
          <a:ln w="9525" cap="flat" cmpd="sng">
            <a:solidFill>
              <a:srgbClr val="000000"/>
            </a:solidFill>
            <a:prstDash val="solid"/>
            <a:round/>
            <a:headEnd type="none" w="med" len="med"/>
            <a:tailEnd type="triangle" w="med" len="med"/>
          </a:ln>
        </p:spPr>
      </p:cxnSp>
      <p:sp>
        <p:nvSpPr>
          <p:cNvPr id="301" name="Google Shape;301;p36"/>
          <p:cNvSpPr txBox="1"/>
          <p:nvPr/>
        </p:nvSpPr>
        <p:spPr>
          <a:xfrm>
            <a:off x="3510585" y="5432101"/>
            <a:ext cx="2593458" cy="505932"/>
          </a:xfrm>
          <a:prstGeom prst="rect">
            <a:avLst/>
          </a:prstGeom>
          <a:noFill/>
          <a:ln>
            <a:noFill/>
          </a:ln>
        </p:spPr>
        <p:txBody>
          <a:bodyPr spcFirstLastPara="1" wrap="square" lIns="121900" tIns="121900" rIns="121900" bIns="121900" anchor="t" anchorCtr="0">
            <a:spAutoFit/>
          </a:bodyPr>
          <a:lstStyle/>
          <a:p>
            <a:pPr algn="ctr" defTabSz="603504">
              <a:spcAft>
                <a:spcPts val="600"/>
              </a:spcAft>
            </a:pPr>
            <a:r>
              <a:rPr lang="en-US" sz="1188" kern="1200" dirty="0">
                <a:solidFill>
                  <a:schemeClr val="tx1"/>
                </a:solidFill>
                <a:latin typeface="+mn-lt"/>
                <a:ea typeface="+mn-ea"/>
                <a:cs typeface="+mn-cs"/>
              </a:rPr>
              <a:t>Result stored in Database</a:t>
            </a:r>
            <a:endParaRPr lang="en-US" dirty="0"/>
          </a:p>
        </p:txBody>
      </p:sp>
      <p:cxnSp>
        <p:nvCxnSpPr>
          <p:cNvPr id="302" name="Google Shape;302;p36"/>
          <p:cNvCxnSpPr/>
          <p:nvPr/>
        </p:nvCxnSpPr>
        <p:spPr>
          <a:xfrm>
            <a:off x="4757133" y="1644263"/>
            <a:ext cx="15440" cy="1252005"/>
          </a:xfrm>
          <a:prstGeom prst="straightConnector1">
            <a:avLst/>
          </a:prstGeom>
          <a:noFill/>
          <a:ln w="9525" cap="flat" cmpd="sng">
            <a:solidFill>
              <a:schemeClr val="dk2"/>
            </a:solidFill>
            <a:prstDash val="solid"/>
            <a:round/>
            <a:headEnd type="none" w="med" len="med"/>
            <a:tailEnd type="triangle" w="med" len="med"/>
          </a:ln>
        </p:spPr>
      </p:cxnSp>
      <p:sp>
        <p:nvSpPr>
          <p:cNvPr id="2" name="TextBox 1">
            <a:extLst>
              <a:ext uri="{FF2B5EF4-FFF2-40B4-BE49-F238E27FC236}">
                <a16:creationId xmlns:a16="http://schemas.microsoft.com/office/drawing/2014/main" id="{DA08E8E8-D4DD-F853-292B-B1C4C94492BB}"/>
              </a:ext>
            </a:extLst>
          </p:cNvPr>
          <p:cNvSpPr txBox="1"/>
          <p:nvPr/>
        </p:nvSpPr>
        <p:spPr>
          <a:xfrm>
            <a:off x="8164336" y="786080"/>
            <a:ext cx="3543357" cy="369332"/>
          </a:xfrm>
          <a:prstGeom prst="rect">
            <a:avLst/>
          </a:prstGeom>
          <a:noFill/>
        </p:spPr>
        <p:txBody>
          <a:bodyPr wrap="square" rtlCol="0">
            <a:spAutoFit/>
          </a:bodyPr>
          <a:lstStyle/>
          <a:p>
            <a:r>
              <a:rPr lang="en-US" b="1" i="0" u="none" strike="noStrike" dirty="0">
                <a:effectLst/>
                <a:latin typeface="-apple-system"/>
                <a:hlinkClick r:id="rId3">
                  <a:extLst>
                    <a:ext uri="{A12FA001-AC4F-418D-AE19-62706E023703}">
                      <ahyp:hlinkClr xmlns:ahyp="http://schemas.microsoft.com/office/drawing/2018/hyperlinkcolor" val="tx"/>
                    </a:ext>
                  </a:extLst>
                </a:hlinkClick>
              </a:rPr>
              <a:t>Conceptual Architecture Diagram</a:t>
            </a:r>
            <a:endParaRPr lang="en-US" b="1" dirty="0"/>
          </a:p>
        </p:txBody>
      </p:sp>
      <p:sp>
        <p:nvSpPr>
          <p:cNvPr id="4" name="Slide Number Placeholder 3">
            <a:extLst>
              <a:ext uri="{FF2B5EF4-FFF2-40B4-BE49-F238E27FC236}">
                <a16:creationId xmlns:a16="http://schemas.microsoft.com/office/drawing/2014/main" id="{45018E56-CD66-EAB4-C20E-E524A6F491FE}"/>
              </a:ext>
            </a:extLst>
          </p:cNvPr>
          <p:cNvSpPr>
            <a:spLocks noGrp="1"/>
          </p:cNvSpPr>
          <p:nvPr>
            <p:ph type="sldNum" sz="quarter" idx="12"/>
          </p:nvPr>
        </p:nvSpPr>
        <p:spPr/>
        <p:txBody>
          <a:bodyPr/>
          <a:lstStyle/>
          <a:p>
            <a:fld id="{FA4FCA09-A334-4A38-8A78-E51DCD588AB3}" type="slidenum">
              <a:rPr lang="en-US" smtClean="0"/>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Freeform: Shape 103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5" name="Right Triangle 103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AI tool gives doctors a new look at the lungs in treating ...">
            <a:extLst>
              <a:ext uri="{FF2B5EF4-FFF2-40B4-BE49-F238E27FC236}">
                <a16:creationId xmlns:a16="http://schemas.microsoft.com/office/drawing/2014/main" id="{2975C94B-27D4-0794-833D-B29C3CE0E9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2163" y="1239377"/>
            <a:ext cx="1497164" cy="1089697"/>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a:extLst>
              <a:ext uri="{FF2B5EF4-FFF2-40B4-BE49-F238E27FC236}">
                <a16:creationId xmlns:a16="http://schemas.microsoft.com/office/drawing/2014/main" id="{20D79CEC-6DF6-AF49-D9B9-2A04B6AC970A}"/>
              </a:ext>
            </a:extLst>
          </p:cNvPr>
          <p:cNvSpPr/>
          <p:nvPr/>
        </p:nvSpPr>
        <p:spPr>
          <a:xfrm>
            <a:off x="2459327" y="1606693"/>
            <a:ext cx="1517108" cy="209338"/>
          </a:xfrm>
          <a:prstGeom prst="rightArrow">
            <a:avLst/>
          </a:prstGeom>
          <a:solidFill>
            <a:schemeClr val="accent1">
              <a:lumMod val="40000"/>
              <a:lumOff val="60000"/>
              <a:alpha val="5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EE448A9-F026-F6BF-A0CF-8DECEDC531D9}"/>
              </a:ext>
            </a:extLst>
          </p:cNvPr>
          <p:cNvSpPr/>
          <p:nvPr/>
        </p:nvSpPr>
        <p:spPr>
          <a:xfrm>
            <a:off x="4061110" y="1409116"/>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C78026A-5E07-3B92-1602-051C7A353511}"/>
              </a:ext>
            </a:extLst>
          </p:cNvPr>
          <p:cNvSpPr txBox="1"/>
          <p:nvPr/>
        </p:nvSpPr>
        <p:spPr>
          <a:xfrm>
            <a:off x="4183420" y="1522017"/>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Image preprocessing</a:t>
            </a:r>
            <a:endParaRPr lang="en-US"/>
          </a:p>
        </p:txBody>
      </p:sp>
      <p:sp>
        <p:nvSpPr>
          <p:cNvPr id="8" name="Rectangle 7">
            <a:extLst>
              <a:ext uri="{FF2B5EF4-FFF2-40B4-BE49-F238E27FC236}">
                <a16:creationId xmlns:a16="http://schemas.microsoft.com/office/drawing/2014/main" id="{277B8471-AFBE-8BF7-E255-7D6FE29D7018}"/>
              </a:ext>
            </a:extLst>
          </p:cNvPr>
          <p:cNvSpPr/>
          <p:nvPr/>
        </p:nvSpPr>
        <p:spPr>
          <a:xfrm>
            <a:off x="6780145" y="5031359"/>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3528D98-1A93-304D-830F-A45FBE435EFA}"/>
              </a:ext>
            </a:extLst>
          </p:cNvPr>
          <p:cNvSpPr/>
          <p:nvPr/>
        </p:nvSpPr>
        <p:spPr>
          <a:xfrm>
            <a:off x="6780145" y="3883532"/>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55CBA69-7049-6B49-71CF-41F428EBCA78}"/>
              </a:ext>
            </a:extLst>
          </p:cNvPr>
          <p:cNvSpPr/>
          <p:nvPr/>
        </p:nvSpPr>
        <p:spPr>
          <a:xfrm>
            <a:off x="4061110" y="2518133"/>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E9F5B4C-5684-EC98-EEEF-C66A7110E046}"/>
              </a:ext>
            </a:extLst>
          </p:cNvPr>
          <p:cNvSpPr/>
          <p:nvPr/>
        </p:nvSpPr>
        <p:spPr>
          <a:xfrm>
            <a:off x="4061110" y="3730644"/>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007184A-F16F-2B85-316D-B5F80876CAAA}"/>
              </a:ext>
            </a:extLst>
          </p:cNvPr>
          <p:cNvSpPr/>
          <p:nvPr/>
        </p:nvSpPr>
        <p:spPr>
          <a:xfrm>
            <a:off x="4061110" y="5031359"/>
            <a:ext cx="1928727" cy="54568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7FE3C538-5F93-C6CC-A916-3F91022F2E5B}"/>
              </a:ext>
            </a:extLst>
          </p:cNvPr>
          <p:cNvSpPr/>
          <p:nvPr/>
        </p:nvSpPr>
        <p:spPr>
          <a:xfrm>
            <a:off x="4860827" y="1954805"/>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a:extLst>
              <a:ext uri="{FF2B5EF4-FFF2-40B4-BE49-F238E27FC236}">
                <a16:creationId xmlns:a16="http://schemas.microsoft.com/office/drawing/2014/main" id="{3AB5D87B-9761-DDA1-B12D-1B546A350E0E}"/>
              </a:ext>
            </a:extLst>
          </p:cNvPr>
          <p:cNvSpPr/>
          <p:nvPr/>
        </p:nvSpPr>
        <p:spPr>
          <a:xfrm>
            <a:off x="4860827" y="3172020"/>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a:extLst>
              <a:ext uri="{FF2B5EF4-FFF2-40B4-BE49-F238E27FC236}">
                <a16:creationId xmlns:a16="http://schemas.microsoft.com/office/drawing/2014/main" id="{4B77E659-A685-16AB-3024-A032017597A2}"/>
              </a:ext>
            </a:extLst>
          </p:cNvPr>
          <p:cNvSpPr/>
          <p:nvPr/>
        </p:nvSpPr>
        <p:spPr>
          <a:xfrm>
            <a:off x="4860827" y="4448037"/>
            <a:ext cx="202281" cy="475125"/>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Elbow Connector 16">
            <a:extLst>
              <a:ext uri="{FF2B5EF4-FFF2-40B4-BE49-F238E27FC236}">
                <a16:creationId xmlns:a16="http://schemas.microsoft.com/office/drawing/2014/main" id="{4C312E8B-493F-C757-E156-33B51A163D12}"/>
              </a:ext>
            </a:extLst>
          </p:cNvPr>
          <p:cNvCxnSpPr>
            <a:stCxn id="12" idx="3"/>
          </p:cNvCxnSpPr>
          <p:nvPr/>
        </p:nvCxnSpPr>
        <p:spPr>
          <a:xfrm flipV="1">
            <a:off x="5989838" y="4796148"/>
            <a:ext cx="649181" cy="50805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B04BB042-4C78-7B59-C4EA-D683D97C87E1}"/>
              </a:ext>
            </a:extLst>
          </p:cNvPr>
          <p:cNvCxnSpPr>
            <a:stCxn id="9" idx="1"/>
            <a:endCxn id="8" idx="1"/>
          </p:cNvCxnSpPr>
          <p:nvPr/>
        </p:nvCxnSpPr>
        <p:spPr>
          <a:xfrm rot="10800000" flipV="1">
            <a:off x="6780145" y="4156375"/>
            <a:ext cx="9016" cy="1147828"/>
          </a:xfrm>
          <a:prstGeom prst="bentConnector3">
            <a:avLst>
              <a:gd name="adj1" fmla="val 1800000"/>
            </a:avLst>
          </a:prstGeom>
        </p:spPr>
        <p:style>
          <a:lnRef idx="1">
            <a:schemeClr val="accent1"/>
          </a:lnRef>
          <a:fillRef idx="0">
            <a:schemeClr val="accent1"/>
          </a:fillRef>
          <a:effectRef idx="0">
            <a:schemeClr val="accent1"/>
          </a:effectRef>
          <a:fontRef idx="minor">
            <a:schemeClr val="tx1"/>
          </a:fontRef>
        </p:style>
      </p:cxnSp>
      <p:sp>
        <p:nvSpPr>
          <p:cNvPr id="20" name="Left Brace 19">
            <a:extLst>
              <a:ext uri="{FF2B5EF4-FFF2-40B4-BE49-F238E27FC236}">
                <a16:creationId xmlns:a16="http://schemas.microsoft.com/office/drawing/2014/main" id="{3DBD5DF3-CE84-013B-13D5-6BC4573E9645}"/>
              </a:ext>
            </a:extLst>
          </p:cNvPr>
          <p:cNvSpPr/>
          <p:nvPr/>
        </p:nvSpPr>
        <p:spPr>
          <a:xfrm>
            <a:off x="3524830" y="3883532"/>
            <a:ext cx="451605" cy="142067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1" name="TextBox 20">
            <a:extLst>
              <a:ext uri="{FF2B5EF4-FFF2-40B4-BE49-F238E27FC236}">
                <a16:creationId xmlns:a16="http://schemas.microsoft.com/office/drawing/2014/main" id="{7335AF72-87D5-4C40-5C23-CA43EDB9EA64}"/>
              </a:ext>
            </a:extLst>
          </p:cNvPr>
          <p:cNvSpPr txBox="1"/>
          <p:nvPr/>
        </p:nvSpPr>
        <p:spPr>
          <a:xfrm>
            <a:off x="2482849" y="4364435"/>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Proposed CNN Model</a:t>
            </a:r>
            <a:endParaRPr lang="en-US"/>
          </a:p>
        </p:txBody>
      </p:sp>
      <p:sp>
        <p:nvSpPr>
          <p:cNvPr id="22" name="TextBox 21">
            <a:extLst>
              <a:ext uri="{FF2B5EF4-FFF2-40B4-BE49-F238E27FC236}">
                <a16:creationId xmlns:a16="http://schemas.microsoft.com/office/drawing/2014/main" id="{14445239-529B-6B79-88AE-CBCF9ECC5467}"/>
              </a:ext>
            </a:extLst>
          </p:cNvPr>
          <p:cNvSpPr txBox="1"/>
          <p:nvPr/>
        </p:nvSpPr>
        <p:spPr>
          <a:xfrm>
            <a:off x="4272800" y="2632236"/>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Data Augmentation</a:t>
            </a:r>
            <a:endParaRPr lang="en-US"/>
          </a:p>
        </p:txBody>
      </p:sp>
      <p:sp>
        <p:nvSpPr>
          <p:cNvPr id="23" name="TextBox 22">
            <a:extLst>
              <a:ext uri="{FF2B5EF4-FFF2-40B4-BE49-F238E27FC236}">
                <a16:creationId xmlns:a16="http://schemas.microsoft.com/office/drawing/2014/main" id="{77C1FC02-A59E-CFDC-3955-CA5A82DC8F06}"/>
              </a:ext>
            </a:extLst>
          </p:cNvPr>
          <p:cNvSpPr txBox="1"/>
          <p:nvPr/>
        </p:nvSpPr>
        <p:spPr>
          <a:xfrm>
            <a:off x="4272800" y="3795838"/>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Pre-trained CNN models</a:t>
            </a:r>
            <a:endParaRPr lang="en-US"/>
          </a:p>
        </p:txBody>
      </p:sp>
      <p:sp>
        <p:nvSpPr>
          <p:cNvPr id="24" name="TextBox 23">
            <a:extLst>
              <a:ext uri="{FF2B5EF4-FFF2-40B4-BE49-F238E27FC236}">
                <a16:creationId xmlns:a16="http://schemas.microsoft.com/office/drawing/2014/main" id="{D00C9D05-7DB4-E9C9-5772-B924F3B338BB}"/>
              </a:ext>
            </a:extLst>
          </p:cNvPr>
          <p:cNvSpPr txBox="1"/>
          <p:nvPr/>
        </p:nvSpPr>
        <p:spPr>
          <a:xfrm>
            <a:off x="6996539" y="5154333"/>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Covid-19</a:t>
            </a:r>
            <a:endParaRPr lang="en-US"/>
          </a:p>
        </p:txBody>
      </p:sp>
      <p:sp>
        <p:nvSpPr>
          <p:cNvPr id="25" name="TextBox 24">
            <a:extLst>
              <a:ext uri="{FF2B5EF4-FFF2-40B4-BE49-F238E27FC236}">
                <a16:creationId xmlns:a16="http://schemas.microsoft.com/office/drawing/2014/main" id="{62EEF3BB-71D1-E3DB-F505-559F96CF3025}"/>
              </a:ext>
            </a:extLst>
          </p:cNvPr>
          <p:cNvSpPr txBox="1"/>
          <p:nvPr/>
        </p:nvSpPr>
        <p:spPr>
          <a:xfrm>
            <a:off x="6954200" y="4025271"/>
            <a:ext cx="1505347" cy="286232"/>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Normal</a:t>
            </a:r>
            <a:endParaRPr lang="en-US"/>
          </a:p>
        </p:txBody>
      </p:sp>
      <p:sp>
        <p:nvSpPr>
          <p:cNvPr id="26" name="TextBox 25">
            <a:extLst>
              <a:ext uri="{FF2B5EF4-FFF2-40B4-BE49-F238E27FC236}">
                <a16:creationId xmlns:a16="http://schemas.microsoft.com/office/drawing/2014/main" id="{E381AF21-F706-DC8A-99C6-0B84B741077E}"/>
              </a:ext>
            </a:extLst>
          </p:cNvPr>
          <p:cNvSpPr txBox="1"/>
          <p:nvPr/>
        </p:nvSpPr>
        <p:spPr>
          <a:xfrm>
            <a:off x="4192829" y="5118183"/>
            <a:ext cx="1505347" cy="480131"/>
          </a:xfrm>
          <a:prstGeom prst="rect">
            <a:avLst/>
          </a:prstGeom>
          <a:noFill/>
        </p:spPr>
        <p:txBody>
          <a:bodyPr wrap="square" rtlCol="0">
            <a:spAutoFit/>
          </a:bodyPr>
          <a:lstStyle/>
          <a:p>
            <a:pPr defTabSz="640080">
              <a:spcAft>
                <a:spcPts val="600"/>
              </a:spcAft>
            </a:pPr>
            <a:r>
              <a:rPr lang="en-US" sz="1260" kern="1200">
                <a:solidFill>
                  <a:schemeClr val="tx1"/>
                </a:solidFill>
                <a:latin typeface="+mn-lt"/>
                <a:ea typeface="+mn-ea"/>
                <a:cs typeface="+mn-cs"/>
              </a:rPr>
              <a:t>New fully connected layers</a:t>
            </a:r>
            <a:endParaRPr lang="en-US"/>
          </a:p>
        </p:txBody>
      </p:sp>
      <p:sp>
        <p:nvSpPr>
          <p:cNvPr id="2" name="TextBox 1">
            <a:extLst>
              <a:ext uri="{FF2B5EF4-FFF2-40B4-BE49-F238E27FC236}">
                <a16:creationId xmlns:a16="http://schemas.microsoft.com/office/drawing/2014/main" id="{DC8A2D63-A497-04C9-454C-6D245A1362B6}"/>
              </a:ext>
            </a:extLst>
          </p:cNvPr>
          <p:cNvSpPr txBox="1"/>
          <p:nvPr/>
        </p:nvSpPr>
        <p:spPr>
          <a:xfrm>
            <a:off x="8174966" y="847082"/>
            <a:ext cx="3855314" cy="707886"/>
          </a:xfrm>
          <a:prstGeom prst="rect">
            <a:avLst/>
          </a:prstGeom>
          <a:noFill/>
        </p:spPr>
        <p:txBody>
          <a:bodyPr wrap="square" rtlCol="0">
            <a:spAutoFit/>
          </a:bodyPr>
          <a:lstStyle/>
          <a:p>
            <a:pPr defTabSz="640080">
              <a:spcAft>
                <a:spcPts val="600"/>
              </a:spcAft>
            </a:pPr>
            <a:r>
              <a:rPr lang="en-US" sz="2000" kern="1200" dirty="0">
                <a:solidFill>
                  <a:schemeClr val="tx1"/>
                </a:solidFill>
                <a:latin typeface="-apple-system"/>
                <a:ea typeface="+mn-ea"/>
                <a:cs typeface="+mn-cs"/>
                <a:hlinkClick r:id="rId3">
                  <a:extLst>
                    <a:ext uri="{A12FA001-AC4F-418D-AE19-62706E023703}">
                      <ahyp:hlinkClr xmlns:ahyp="http://schemas.microsoft.com/office/drawing/2018/hyperlinkcolor" val="tx"/>
                    </a:ext>
                  </a:extLst>
                </a:hlinkClick>
              </a:rPr>
              <a:t>Class Diagram(UML Diagram)</a:t>
            </a:r>
            <a:br>
              <a:rPr lang="en-US" sz="2000" kern="1200" dirty="0">
                <a:solidFill>
                  <a:schemeClr val="tx1"/>
                </a:solidFill>
                <a:latin typeface="+mn-lt"/>
                <a:ea typeface="+mn-ea"/>
                <a:cs typeface="+mn-cs"/>
              </a:rPr>
            </a:br>
            <a:endParaRPr lang="en-US" sz="2000" dirty="0"/>
          </a:p>
        </p:txBody>
      </p:sp>
      <p:sp>
        <p:nvSpPr>
          <p:cNvPr id="4" name="Slide Number Placeholder 3">
            <a:extLst>
              <a:ext uri="{FF2B5EF4-FFF2-40B4-BE49-F238E27FC236}">
                <a16:creationId xmlns:a16="http://schemas.microsoft.com/office/drawing/2014/main" id="{3921FCFE-B063-78C9-9D59-4FFDB18D56F1}"/>
              </a:ext>
            </a:extLst>
          </p:cNvPr>
          <p:cNvSpPr>
            <a:spLocks noGrp="1"/>
          </p:cNvSpPr>
          <p:nvPr>
            <p:ph type="sldNum" sz="quarter" idx="12"/>
          </p:nvPr>
        </p:nvSpPr>
        <p:spPr/>
        <p:txBody>
          <a:bodyPr/>
          <a:lstStyle/>
          <a:p>
            <a:fld id="{FA4FCA09-A334-4A38-8A78-E51DCD588AB3}" type="slidenum">
              <a:rPr lang="en-US" smtClean="0"/>
              <a:t>18</a:t>
            </a:fld>
            <a:endParaRPr lang="en-US"/>
          </a:p>
        </p:txBody>
      </p:sp>
    </p:spTree>
    <p:extLst>
      <p:ext uri="{BB962C8B-B14F-4D97-AF65-F5344CB8AC3E}">
        <p14:creationId xmlns:p14="http://schemas.microsoft.com/office/powerpoint/2010/main" val="204036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useBgFill="1">
        <p:nvSpPr>
          <p:cNvPr id="444" name="Rectangle 443">
            <a:extLst>
              <a:ext uri="{FF2B5EF4-FFF2-40B4-BE49-F238E27FC236}">
                <a16:creationId xmlns:a16="http://schemas.microsoft.com/office/drawing/2014/main" id="{3DAD86CA-8235-409B-982B-5E7A033E2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Rectangle 445">
            <a:extLst>
              <a:ext uri="{FF2B5EF4-FFF2-40B4-BE49-F238E27FC236}">
                <a16:creationId xmlns:a16="http://schemas.microsoft.com/office/drawing/2014/main" id="{9F234FBA-3501-47B4-AE0C-AA4AFBC8F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187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8" name="Rectangle 447">
            <a:extLst>
              <a:ext uri="{FF2B5EF4-FFF2-40B4-BE49-F238E27FC236}">
                <a16:creationId xmlns:a16="http://schemas.microsoft.com/office/drawing/2014/main" id="{B5EF893B-0491-416E-9D33-BADE960079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1"/>
            <a:ext cx="10999072" cy="539995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9" name="Google Shape;439;p39"/>
          <p:cNvPicPr preferRelativeResize="0"/>
          <p:nvPr/>
        </p:nvPicPr>
        <p:blipFill rotWithShape="1">
          <a:blip r:embed="rId3"/>
          <a:srcRect t="14014" b="8106"/>
          <a:stretch/>
        </p:blipFill>
        <p:spPr>
          <a:xfrm>
            <a:off x="838200" y="754148"/>
            <a:ext cx="10515600" cy="4995575"/>
          </a:xfrm>
          <a:prstGeom prst="rect">
            <a:avLst/>
          </a:prstGeom>
          <a:noFill/>
        </p:spPr>
      </p:pic>
      <p:cxnSp>
        <p:nvCxnSpPr>
          <p:cNvPr id="450" name="Straight Connector 449">
            <a:extLst>
              <a:ext uri="{FF2B5EF4-FFF2-40B4-BE49-F238E27FC236}">
                <a16:creationId xmlns:a16="http://schemas.microsoft.com/office/drawing/2014/main" id="{469F4FF8-F8B0-4630-BA1B-0D8B324CD5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29769"/>
            <a:ext cx="11000232"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6AFC3C09-F718-32A5-E6CC-4C8458882BA4}"/>
              </a:ext>
            </a:extLst>
          </p:cNvPr>
          <p:cNvSpPr>
            <a:spLocks noGrp="1"/>
          </p:cNvSpPr>
          <p:nvPr>
            <p:ph type="sldNum" sz="quarter" idx="12"/>
          </p:nvPr>
        </p:nvSpPr>
        <p:spPr/>
        <p:txBody>
          <a:bodyPr/>
          <a:lstStyle/>
          <a:p>
            <a:fld id="{FA4FCA09-A334-4A38-8A78-E51DCD588AB3}"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459415-5CC7-C3D9-414C-B0FA9D30FE59}"/>
              </a:ext>
            </a:extLst>
          </p:cNvPr>
          <p:cNvSpPr>
            <a:spLocks noGrp="1"/>
          </p:cNvSpPr>
          <p:nvPr>
            <p:ph type="ctrTitle"/>
          </p:nvPr>
        </p:nvSpPr>
        <p:spPr>
          <a:xfrm>
            <a:off x="7041856" y="2944090"/>
            <a:ext cx="4036334" cy="2387600"/>
          </a:xfrm>
        </p:spPr>
        <p:txBody>
          <a:bodyPr anchor="t">
            <a:normAutofit/>
          </a:bodyPr>
          <a:lstStyle/>
          <a:p>
            <a:pPr algn="l"/>
            <a:r>
              <a:rPr lang="en-US" sz="5400" i="0">
                <a:effectLst/>
              </a:rPr>
              <a:t>					Agenda</a:t>
            </a:r>
            <a:endParaRPr lang="en-US" sz="5400"/>
          </a:p>
        </p:txBody>
      </p:sp>
      <p:sp>
        <p:nvSpPr>
          <p:cNvPr id="23" name="Rectangle 22">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Graphic 17" descr="Event">
            <a:extLst>
              <a:ext uri="{FF2B5EF4-FFF2-40B4-BE49-F238E27FC236}">
                <a16:creationId xmlns:a16="http://schemas.microsoft.com/office/drawing/2014/main" id="{8B340376-E59C-CA48-6740-E4424CD7AE8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12" y="666728"/>
            <a:ext cx="5465791" cy="5465791"/>
          </a:xfrm>
          <a:prstGeom prst="rect">
            <a:avLst/>
          </a:prstGeom>
        </p:spPr>
      </p:pic>
      <p:grpSp>
        <p:nvGrpSpPr>
          <p:cNvPr id="27" name="Group 26">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28" name="Rectangle 27">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998C7440-029F-8264-F061-A1ED1E50C847}"/>
              </a:ext>
            </a:extLst>
          </p:cNvPr>
          <p:cNvSpPr>
            <a:spLocks noGrp="1"/>
          </p:cNvSpPr>
          <p:nvPr>
            <p:ph type="sldNum" sz="quarter" idx="12"/>
          </p:nvPr>
        </p:nvSpPr>
        <p:spPr/>
        <p:txBody>
          <a:bodyPr/>
          <a:lstStyle/>
          <a:p>
            <a:fld id="{FA4FCA09-A334-4A38-8A78-E51DCD588AB3}" type="slidenum">
              <a:rPr lang="en-US" smtClean="0"/>
              <a:t>2</a:t>
            </a:fld>
            <a:endParaRPr lang="en-US"/>
          </a:p>
        </p:txBody>
      </p:sp>
    </p:spTree>
    <p:extLst>
      <p:ext uri="{BB962C8B-B14F-4D97-AF65-F5344CB8AC3E}">
        <p14:creationId xmlns:p14="http://schemas.microsoft.com/office/powerpoint/2010/main" val="2321068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ight Triangle 2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1006900" y="1188637"/>
            <a:ext cx="3141430" cy="4480726"/>
          </a:xfrm>
        </p:spPr>
        <p:txBody>
          <a:bodyPr vert="horz" lIns="91440" tIns="45720" rIns="91440" bIns="45720" rtlCol="0" anchor="ctr">
            <a:normAutofit/>
          </a:bodyPr>
          <a:lstStyle/>
          <a:p>
            <a:pPr algn="r"/>
            <a:r>
              <a:rPr lang="en-US" sz="6600" kern="1200">
                <a:solidFill>
                  <a:schemeClr val="tx1"/>
                </a:solidFill>
                <a:latin typeface="+mj-lt"/>
                <a:ea typeface="+mj-ea"/>
                <a:cs typeface="+mj-cs"/>
              </a:rPr>
              <a:t>Recap of sprint-4</a:t>
            </a:r>
            <a:br>
              <a:rPr lang="en-US" sz="6600" kern="1200">
                <a:solidFill>
                  <a:schemeClr val="tx1"/>
                </a:solidFill>
                <a:latin typeface="+mj-lt"/>
                <a:ea typeface="+mj-ea"/>
                <a:cs typeface="+mj-cs"/>
              </a:rPr>
            </a:br>
            <a:endParaRPr lang="en-US" sz="6600" kern="1200">
              <a:solidFill>
                <a:schemeClr val="tx1"/>
              </a:solidFill>
              <a:latin typeface="+mj-lt"/>
              <a:ea typeface="+mj-ea"/>
              <a:cs typeface="+mj-cs"/>
            </a:endParaRPr>
          </a:p>
        </p:txBody>
      </p:sp>
      <p:cxnSp>
        <p:nvCxnSpPr>
          <p:cNvPr id="25" name="Straight Connector 2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DC2E197-A9E2-59CC-AB88-E2B55AF75178}"/>
              </a:ext>
            </a:extLst>
          </p:cNvPr>
          <p:cNvSpPr txBox="1"/>
          <p:nvPr/>
        </p:nvSpPr>
        <p:spPr>
          <a:xfrm>
            <a:off x="5138928" y="1338729"/>
            <a:ext cx="4795584" cy="4180542"/>
          </a:xfrm>
          <a:prstGeom prst="rect">
            <a:avLst/>
          </a:prstGeom>
        </p:spPr>
        <p:txBody>
          <a:bodyPr vert="horz" lIns="91440" tIns="45720" rIns="91440" bIns="45720" rtlCol="0" anchor="ctr">
            <a:normAutofit/>
          </a:bodyPr>
          <a:lstStyle/>
          <a:p>
            <a:pPr marL="457189" indent="-228600">
              <a:lnSpc>
                <a:spcPct val="90000"/>
              </a:lnSpc>
              <a:spcAft>
                <a:spcPts val="600"/>
              </a:spcAft>
              <a:buFont typeface="Arial" panose="020B0604020202020204" pitchFamily="34" charset="0"/>
              <a:buChar char="•"/>
            </a:pPr>
            <a:r>
              <a:rPr lang="en-US" sz="1300" dirty="0"/>
              <a:t>Implemented X-ray report upload feature for COVID-19 evaluation.</a:t>
            </a:r>
          </a:p>
          <a:p>
            <a:pPr marL="457189" indent="-228600">
              <a:lnSpc>
                <a:spcPct val="90000"/>
              </a:lnSpc>
              <a:spcAft>
                <a:spcPts val="600"/>
              </a:spcAft>
              <a:buFont typeface="Arial" panose="020B0604020202020204" pitchFamily="34" charset="0"/>
              <a:buChar char="•"/>
            </a:pPr>
            <a:r>
              <a:rPr lang="en-US" sz="1300" dirty="0"/>
              <a:t>Introduced chatbot for discussing various health issues.</a:t>
            </a:r>
          </a:p>
          <a:p>
            <a:pPr marL="457189" indent="-228600">
              <a:lnSpc>
                <a:spcPct val="90000"/>
              </a:lnSpc>
              <a:spcAft>
                <a:spcPts val="600"/>
              </a:spcAft>
              <a:buFont typeface="Arial" panose="020B0604020202020204" pitchFamily="34" charset="0"/>
              <a:buChar char="•"/>
            </a:pPr>
            <a:r>
              <a:rPr lang="en-US" sz="1300" dirty="0"/>
              <a:t>Defined core MVP features aligned with project goals.</a:t>
            </a:r>
          </a:p>
          <a:p>
            <a:pPr marL="457189" indent="-228600">
              <a:lnSpc>
                <a:spcPct val="90000"/>
              </a:lnSpc>
              <a:spcAft>
                <a:spcPts val="600"/>
              </a:spcAft>
              <a:buFont typeface="Arial" panose="020B0604020202020204" pitchFamily="34" charset="0"/>
              <a:buChar char="•"/>
            </a:pPr>
            <a:r>
              <a:rPr lang="en-US" sz="1300" dirty="0"/>
              <a:t>Made progress in the deployment phase, addressing challenges.</a:t>
            </a:r>
          </a:p>
          <a:p>
            <a:pPr marL="457189" indent="-228600">
              <a:lnSpc>
                <a:spcPct val="90000"/>
              </a:lnSpc>
              <a:spcAft>
                <a:spcPts val="600"/>
              </a:spcAft>
              <a:buFont typeface="Arial" panose="020B0604020202020204" pitchFamily="34" charset="0"/>
              <a:buChar char="•"/>
            </a:pPr>
            <a:r>
              <a:rPr lang="en-US" sz="1300" dirty="0"/>
              <a:t>Developed a technical paper, covering its purpose, scope, and key findings.</a:t>
            </a:r>
          </a:p>
          <a:p>
            <a:pPr marL="457189" indent="-228600">
              <a:lnSpc>
                <a:spcPct val="90000"/>
              </a:lnSpc>
              <a:spcAft>
                <a:spcPts val="600"/>
              </a:spcAft>
              <a:buFont typeface="Arial" panose="020B0604020202020204" pitchFamily="34" charset="0"/>
              <a:buChar char="•"/>
            </a:pPr>
            <a:r>
              <a:rPr lang="en-US" sz="1300" dirty="0"/>
              <a:t>Shared team metrics and relevant KPIs.</a:t>
            </a:r>
          </a:p>
          <a:p>
            <a:pPr marL="457189" indent="-228600">
              <a:lnSpc>
                <a:spcPct val="90000"/>
              </a:lnSpc>
              <a:spcAft>
                <a:spcPts val="600"/>
              </a:spcAft>
              <a:buFont typeface="Arial" panose="020B0604020202020204" pitchFamily="34" charset="0"/>
              <a:buChar char="•"/>
            </a:pPr>
            <a:r>
              <a:rPr lang="en-US" sz="1300" dirty="0"/>
              <a:t>Listed incomplete tasks and outlined plans for resolution.</a:t>
            </a:r>
          </a:p>
          <a:p>
            <a:pPr marL="457189" indent="-228600">
              <a:lnSpc>
                <a:spcPct val="90000"/>
              </a:lnSpc>
              <a:spcAft>
                <a:spcPts val="600"/>
              </a:spcAft>
              <a:buFont typeface="Arial" panose="020B0604020202020204" pitchFamily="34" charset="0"/>
              <a:buChar char="•"/>
            </a:pPr>
            <a:r>
              <a:rPr lang="en-US" sz="1300" dirty="0"/>
              <a:t>Reported the percentage of test cases covered during the sprint</a:t>
            </a:r>
          </a:p>
          <a:p>
            <a:pPr marL="457189" indent="-228600">
              <a:lnSpc>
                <a:spcPct val="90000"/>
              </a:lnSpc>
              <a:spcAft>
                <a:spcPts val="600"/>
              </a:spcAft>
              <a:buFont typeface="Arial" panose="020B0604020202020204" pitchFamily="34" charset="0"/>
              <a:buChar char="•"/>
            </a:pPr>
            <a:r>
              <a:rPr lang="en-US" sz="1300" dirty="0"/>
              <a:t>Summarized key take aways and action items from the retrospective.</a:t>
            </a:r>
          </a:p>
          <a:p>
            <a:pPr marL="457189" indent="-228600">
              <a:lnSpc>
                <a:spcPct val="90000"/>
              </a:lnSpc>
              <a:spcAft>
                <a:spcPts val="600"/>
              </a:spcAft>
              <a:buFont typeface="Arial" panose="020B0604020202020204" pitchFamily="34" charset="0"/>
              <a:buChar char="•"/>
            </a:pPr>
            <a:endParaRPr lang="en-US" sz="1300" dirty="0"/>
          </a:p>
        </p:txBody>
      </p:sp>
      <p:sp>
        <p:nvSpPr>
          <p:cNvPr id="4" name="Slide Number Placeholder 3">
            <a:extLst>
              <a:ext uri="{FF2B5EF4-FFF2-40B4-BE49-F238E27FC236}">
                <a16:creationId xmlns:a16="http://schemas.microsoft.com/office/drawing/2014/main" id="{5FA87252-0DFD-F866-0969-1C2D76246E8E}"/>
              </a:ext>
            </a:extLst>
          </p:cNvPr>
          <p:cNvSpPr>
            <a:spLocks noGrp="1"/>
          </p:cNvSpPr>
          <p:nvPr>
            <p:ph type="sldNum" sz="quarter" idx="12"/>
          </p:nvPr>
        </p:nvSpPr>
        <p:spPr/>
        <p:txBody>
          <a:bodyPr/>
          <a:lstStyle/>
          <a:p>
            <a:fld id="{FA4FCA09-A334-4A38-8A78-E51DCD588AB3}" type="slidenum">
              <a:rPr lang="en-US" smtClean="0"/>
              <a:t>20</a:t>
            </a:fld>
            <a:endParaRPr lang="en-US"/>
          </a:p>
        </p:txBody>
      </p:sp>
    </p:spTree>
    <p:extLst>
      <p:ext uri="{BB962C8B-B14F-4D97-AF65-F5344CB8AC3E}">
        <p14:creationId xmlns:p14="http://schemas.microsoft.com/office/powerpoint/2010/main" val="12248358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1EB483-1A68-047A-8395-674D3FBE1767}"/>
              </a:ext>
            </a:extLst>
          </p:cNvPr>
          <p:cNvSpPr>
            <a:spLocks noGrp="1"/>
          </p:cNvSpPr>
          <p:nvPr>
            <p:ph type="title"/>
          </p:nvPr>
        </p:nvSpPr>
        <p:spPr>
          <a:xfrm>
            <a:off x="1006900" y="1188637"/>
            <a:ext cx="3057101" cy="4480726"/>
          </a:xfrm>
        </p:spPr>
        <p:txBody>
          <a:bodyPr>
            <a:normAutofit/>
          </a:bodyPr>
          <a:lstStyle/>
          <a:p>
            <a:pPr algn="r"/>
            <a:r>
              <a:rPr lang="en-US" sz="2800" dirty="0"/>
              <a:t>			Team velocity(Sprint-05)</a:t>
            </a:r>
          </a:p>
        </p:txBody>
      </p:sp>
      <p:cxnSp>
        <p:nvCxnSpPr>
          <p:cNvPr id="15" name="Straight Connector 1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837E47FC-57C1-F3C8-88AB-96C3541EE4E8}"/>
              </a:ext>
            </a:extLst>
          </p:cNvPr>
          <p:cNvGraphicFramePr>
            <a:graphicFrameLocks noGrp="1"/>
          </p:cNvGraphicFramePr>
          <p:nvPr>
            <p:ph idx="1"/>
            <p:extLst>
              <p:ext uri="{D42A27DB-BD31-4B8C-83A1-F6EECF244321}">
                <p14:modId xmlns:p14="http://schemas.microsoft.com/office/powerpoint/2010/main" val="3058291141"/>
              </p:ext>
            </p:extLst>
          </p:nvPr>
        </p:nvGraphicFramePr>
        <p:xfrm>
          <a:off x="5244592" y="1188637"/>
          <a:ext cx="4895787" cy="4480726"/>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30AF0CDD-9921-6DA7-E505-336F94F87CD4}"/>
              </a:ext>
            </a:extLst>
          </p:cNvPr>
          <p:cNvSpPr>
            <a:spLocks noGrp="1"/>
          </p:cNvSpPr>
          <p:nvPr>
            <p:ph type="sldNum" sz="quarter" idx="12"/>
          </p:nvPr>
        </p:nvSpPr>
        <p:spPr/>
        <p:txBody>
          <a:bodyPr/>
          <a:lstStyle/>
          <a:p>
            <a:fld id="{FA4FCA09-A334-4A38-8A78-E51DCD588AB3}" type="slidenum">
              <a:rPr lang="en-US" smtClean="0"/>
              <a:t>21</a:t>
            </a:fld>
            <a:endParaRPr lang="en-US"/>
          </a:p>
        </p:txBody>
      </p:sp>
    </p:spTree>
    <p:extLst>
      <p:ext uri="{BB962C8B-B14F-4D97-AF65-F5344CB8AC3E}">
        <p14:creationId xmlns:p14="http://schemas.microsoft.com/office/powerpoint/2010/main" val="2110109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1BF364-7604-2BFD-CE1E-59308C0CE4EF}"/>
              </a:ext>
            </a:extLst>
          </p:cNvPr>
          <p:cNvSpPr>
            <a:spLocks noGrp="1"/>
          </p:cNvSpPr>
          <p:nvPr>
            <p:ph type="title"/>
          </p:nvPr>
        </p:nvSpPr>
        <p:spPr>
          <a:xfrm>
            <a:off x="1285241" y="1050596"/>
            <a:ext cx="7809774" cy="908834"/>
          </a:xfrm>
        </p:spPr>
        <p:txBody>
          <a:bodyPr anchor="ctr">
            <a:normAutofit/>
          </a:bodyPr>
          <a:lstStyle/>
          <a:p>
            <a:r>
              <a:rPr lang="en-US" sz="3200" dirty="0"/>
              <a:t>		       Team’s average velocity</a:t>
            </a:r>
          </a:p>
        </p:txBody>
      </p:sp>
      <p:graphicFrame>
        <p:nvGraphicFramePr>
          <p:cNvPr id="4" name="Content Placeholder 3">
            <a:extLst>
              <a:ext uri="{FF2B5EF4-FFF2-40B4-BE49-F238E27FC236}">
                <a16:creationId xmlns:a16="http://schemas.microsoft.com/office/drawing/2014/main" id="{79363C61-3613-76DA-1AB0-DA2F17B9A7E8}"/>
              </a:ext>
            </a:extLst>
          </p:cNvPr>
          <p:cNvGraphicFramePr>
            <a:graphicFrameLocks noGrp="1"/>
          </p:cNvGraphicFramePr>
          <p:nvPr>
            <p:ph idx="1"/>
            <p:extLst>
              <p:ext uri="{D42A27DB-BD31-4B8C-83A1-F6EECF244321}">
                <p14:modId xmlns:p14="http://schemas.microsoft.com/office/powerpoint/2010/main" val="1692273704"/>
              </p:ext>
            </p:extLst>
          </p:nvPr>
        </p:nvGraphicFramePr>
        <p:xfrm>
          <a:off x="1285240" y="1794933"/>
          <a:ext cx="8074815" cy="3669821"/>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3000CE20-3C5B-5EB6-B11C-FFB62F3572AE}"/>
              </a:ext>
            </a:extLst>
          </p:cNvPr>
          <p:cNvSpPr>
            <a:spLocks noGrp="1"/>
          </p:cNvSpPr>
          <p:nvPr>
            <p:ph type="sldNum" sz="quarter" idx="12"/>
          </p:nvPr>
        </p:nvSpPr>
        <p:spPr/>
        <p:txBody>
          <a:bodyPr/>
          <a:lstStyle/>
          <a:p>
            <a:fld id="{FA4FCA09-A334-4A38-8A78-E51DCD588AB3}" type="slidenum">
              <a:rPr lang="en-US" smtClean="0"/>
              <a:t>22</a:t>
            </a:fld>
            <a:endParaRPr lang="en-US"/>
          </a:p>
        </p:txBody>
      </p:sp>
    </p:spTree>
    <p:extLst>
      <p:ext uri="{BB962C8B-B14F-4D97-AF65-F5344CB8AC3E}">
        <p14:creationId xmlns:p14="http://schemas.microsoft.com/office/powerpoint/2010/main" val="575178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1C1F44-9652-D413-E2DD-C29758CB71DF}"/>
              </a:ext>
            </a:extLst>
          </p:cNvPr>
          <p:cNvSpPr>
            <a:spLocks noGrp="1"/>
          </p:cNvSpPr>
          <p:nvPr>
            <p:ph type="title"/>
          </p:nvPr>
        </p:nvSpPr>
        <p:spPr>
          <a:xfrm>
            <a:off x="1285240" y="1050595"/>
            <a:ext cx="8074815" cy="1618489"/>
          </a:xfrm>
        </p:spPr>
        <p:txBody>
          <a:bodyPr anchor="ctr">
            <a:normAutofit/>
          </a:bodyPr>
          <a:lstStyle/>
          <a:p>
            <a:r>
              <a:rPr lang="en-US" sz="5000"/>
              <a:t>				Burndown chart</a:t>
            </a:r>
          </a:p>
        </p:txBody>
      </p:sp>
      <p:graphicFrame>
        <p:nvGraphicFramePr>
          <p:cNvPr id="4" name="Content Placeholder 3">
            <a:extLst>
              <a:ext uri="{FF2B5EF4-FFF2-40B4-BE49-F238E27FC236}">
                <a16:creationId xmlns:a16="http://schemas.microsoft.com/office/drawing/2014/main" id="{30FB084B-0B7C-FC3B-1266-D9DC872A0D22}"/>
              </a:ext>
            </a:extLst>
          </p:cNvPr>
          <p:cNvGraphicFramePr>
            <a:graphicFrameLocks noGrp="1"/>
          </p:cNvGraphicFramePr>
          <p:nvPr>
            <p:ph idx="1"/>
            <p:extLst>
              <p:ext uri="{D42A27DB-BD31-4B8C-83A1-F6EECF244321}">
                <p14:modId xmlns:p14="http://schemas.microsoft.com/office/powerpoint/2010/main" val="2403199531"/>
              </p:ext>
            </p:extLst>
          </p:nvPr>
        </p:nvGraphicFramePr>
        <p:xfrm>
          <a:off x="1285240" y="2921000"/>
          <a:ext cx="8074815" cy="2543754"/>
        </p:xfrm>
        <a:graphic>
          <a:graphicData uri="http://schemas.openxmlformats.org/drawingml/2006/chart">
            <c:chart xmlns:c="http://schemas.openxmlformats.org/drawingml/2006/chart" xmlns:r="http://schemas.openxmlformats.org/officeDocument/2006/relationships" r:id="rId2"/>
          </a:graphicData>
        </a:graphic>
      </p:graphicFrame>
      <p:sp>
        <p:nvSpPr>
          <p:cNvPr id="5" name="Slide Number Placeholder 4">
            <a:extLst>
              <a:ext uri="{FF2B5EF4-FFF2-40B4-BE49-F238E27FC236}">
                <a16:creationId xmlns:a16="http://schemas.microsoft.com/office/drawing/2014/main" id="{DA808A6F-6AA9-1458-447C-28394A9FDDA9}"/>
              </a:ext>
            </a:extLst>
          </p:cNvPr>
          <p:cNvSpPr>
            <a:spLocks noGrp="1"/>
          </p:cNvSpPr>
          <p:nvPr>
            <p:ph type="sldNum" sz="quarter" idx="12"/>
          </p:nvPr>
        </p:nvSpPr>
        <p:spPr/>
        <p:txBody>
          <a:bodyPr/>
          <a:lstStyle/>
          <a:p>
            <a:fld id="{FA4FCA09-A334-4A38-8A78-E51DCD588AB3}" type="slidenum">
              <a:rPr lang="en-US" smtClean="0"/>
              <a:t>23</a:t>
            </a:fld>
            <a:endParaRPr lang="en-US"/>
          </a:p>
        </p:txBody>
      </p:sp>
    </p:spTree>
    <p:extLst>
      <p:ext uri="{BB962C8B-B14F-4D97-AF65-F5344CB8AC3E}">
        <p14:creationId xmlns:p14="http://schemas.microsoft.com/office/powerpoint/2010/main" val="1810648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9B9B91-79D8-3D54-8FC5-280210437EFC}"/>
              </a:ext>
            </a:extLst>
          </p:cNvPr>
          <p:cNvSpPr>
            <a:spLocks noGrp="1"/>
          </p:cNvSpPr>
          <p:nvPr>
            <p:ph type="title"/>
          </p:nvPr>
        </p:nvSpPr>
        <p:spPr>
          <a:xfrm>
            <a:off x="1006900" y="1188637"/>
            <a:ext cx="3057101" cy="4480726"/>
          </a:xfrm>
        </p:spPr>
        <p:txBody>
          <a:bodyPr>
            <a:normAutofit/>
          </a:bodyPr>
          <a:lstStyle/>
          <a:p>
            <a:pPr algn="r"/>
            <a:r>
              <a:rPr lang="en-US" sz="2600"/>
              <a:t>				Retropective</a:t>
            </a:r>
          </a:p>
        </p:txBody>
      </p:sp>
      <p:cxnSp>
        <p:nvCxnSpPr>
          <p:cNvPr id="15" name="Straight Connector 1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FE26CB9-173F-3F46-6949-0A04620CAF0F}"/>
              </a:ext>
            </a:extLst>
          </p:cNvPr>
          <p:cNvGraphicFramePr>
            <a:graphicFrameLocks noGrp="1"/>
          </p:cNvGraphicFramePr>
          <p:nvPr>
            <p:ph idx="1"/>
            <p:extLst>
              <p:ext uri="{D42A27DB-BD31-4B8C-83A1-F6EECF244321}">
                <p14:modId xmlns:p14="http://schemas.microsoft.com/office/powerpoint/2010/main" val="1990724722"/>
              </p:ext>
            </p:extLst>
          </p:nvPr>
        </p:nvGraphicFramePr>
        <p:xfrm>
          <a:off x="5244592" y="1188637"/>
          <a:ext cx="4895787" cy="44807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74663C78-EB32-E5BD-6E7F-50C0819A20E7}"/>
              </a:ext>
            </a:extLst>
          </p:cNvPr>
          <p:cNvSpPr>
            <a:spLocks noGrp="1"/>
          </p:cNvSpPr>
          <p:nvPr>
            <p:ph type="sldNum" sz="quarter" idx="12"/>
          </p:nvPr>
        </p:nvSpPr>
        <p:spPr/>
        <p:txBody>
          <a:bodyPr/>
          <a:lstStyle/>
          <a:p>
            <a:fld id="{FA4FCA09-A334-4A38-8A78-E51DCD588AB3}" type="slidenum">
              <a:rPr lang="en-US" smtClean="0"/>
              <a:t>24</a:t>
            </a:fld>
            <a:endParaRPr lang="en-US"/>
          </a:p>
        </p:txBody>
      </p:sp>
    </p:spTree>
    <p:extLst>
      <p:ext uri="{BB962C8B-B14F-4D97-AF65-F5344CB8AC3E}">
        <p14:creationId xmlns:p14="http://schemas.microsoft.com/office/powerpoint/2010/main" val="34627888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Triangle 19">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8F451A30-466B-4996-9BA5-CD6ABCC6D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F2E106-B2FD-E8F0-BCDD-A128359BFD75}"/>
              </a:ext>
            </a:extLst>
          </p:cNvPr>
          <p:cNvSpPr>
            <a:spLocks noGrp="1"/>
          </p:cNvSpPr>
          <p:nvPr>
            <p:ph type="title"/>
          </p:nvPr>
        </p:nvSpPr>
        <p:spPr>
          <a:xfrm>
            <a:off x="5255260" y="1188637"/>
            <a:ext cx="5852711" cy="1597228"/>
          </a:xfrm>
        </p:spPr>
        <p:txBody>
          <a:bodyPr>
            <a:normAutofit/>
          </a:bodyPr>
          <a:lstStyle/>
          <a:p>
            <a:r>
              <a:rPr lang="en-US" sz="3300" dirty="0"/>
              <a:t>Completed/Committed ratio</a:t>
            </a:r>
          </a:p>
        </p:txBody>
      </p:sp>
      <p:sp>
        <p:nvSpPr>
          <p:cNvPr id="3" name="Content Placeholder 2">
            <a:extLst>
              <a:ext uri="{FF2B5EF4-FFF2-40B4-BE49-F238E27FC236}">
                <a16:creationId xmlns:a16="http://schemas.microsoft.com/office/drawing/2014/main" id="{C03DD7FC-CA86-15C3-2748-27467CE78BE7}"/>
              </a:ext>
            </a:extLst>
          </p:cNvPr>
          <p:cNvSpPr>
            <a:spLocks noGrp="1"/>
          </p:cNvSpPr>
          <p:nvPr>
            <p:ph idx="1"/>
          </p:nvPr>
        </p:nvSpPr>
        <p:spPr>
          <a:xfrm>
            <a:off x="5255260" y="2998278"/>
            <a:ext cx="4428236" cy="2728198"/>
          </a:xfrm>
        </p:spPr>
        <p:txBody>
          <a:bodyPr anchor="t">
            <a:normAutofit/>
          </a:bodyPr>
          <a:lstStyle/>
          <a:p>
            <a:r>
              <a:rPr lang="en-US" sz="1400"/>
              <a:t>Changed the IDE to PyCharm from Android Studio.</a:t>
            </a:r>
          </a:p>
          <a:p>
            <a:r>
              <a:rPr lang="en-US" sz="1400"/>
              <a:t>Multiple results can be saved in a single profile.</a:t>
            </a:r>
          </a:p>
          <a:p>
            <a:r>
              <a:rPr lang="en-US" sz="1400"/>
              <a:t>User activity log</a:t>
            </a:r>
          </a:p>
          <a:p>
            <a:r>
              <a:rPr lang="en-US" sz="1400"/>
              <a:t>Conversational UI and user training</a:t>
            </a:r>
          </a:p>
          <a:p>
            <a:r>
              <a:rPr lang="en-US" sz="1400"/>
              <a:t>Database update</a:t>
            </a:r>
          </a:p>
          <a:p>
            <a:r>
              <a:rPr lang="en-US" sz="1400"/>
              <a:t>Put up a CT-scan and label it with your name</a:t>
            </a:r>
          </a:p>
          <a:p>
            <a:r>
              <a:rPr lang="en-US" sz="1400"/>
              <a:t>User dashboard development and implementation</a:t>
            </a:r>
          </a:p>
          <a:p>
            <a:r>
              <a:rPr lang="en-US" sz="1400"/>
              <a:t>Technical Report Revised</a:t>
            </a:r>
          </a:p>
        </p:txBody>
      </p:sp>
      <p:graphicFrame>
        <p:nvGraphicFramePr>
          <p:cNvPr id="4" name="Chart 3">
            <a:extLst>
              <a:ext uri="{FF2B5EF4-FFF2-40B4-BE49-F238E27FC236}">
                <a16:creationId xmlns:a16="http://schemas.microsoft.com/office/drawing/2014/main" id="{C73DD10D-0B99-F27B-AD5F-C239AA60BD9F}"/>
              </a:ext>
            </a:extLst>
          </p:cNvPr>
          <p:cNvGraphicFramePr/>
          <p:nvPr>
            <p:extLst>
              <p:ext uri="{D42A27DB-BD31-4B8C-83A1-F6EECF244321}">
                <p14:modId xmlns:p14="http://schemas.microsoft.com/office/powerpoint/2010/main" val="4189711887"/>
              </p:ext>
            </p:extLst>
          </p:nvPr>
        </p:nvGraphicFramePr>
        <p:xfrm>
          <a:off x="1123357" y="1188637"/>
          <a:ext cx="3533985" cy="4557888"/>
        </p:xfrm>
        <a:graphic>
          <a:graphicData uri="http://schemas.openxmlformats.org/drawingml/2006/chart">
            <c:chart xmlns:c="http://schemas.openxmlformats.org/drawingml/2006/chart" xmlns:r="http://schemas.openxmlformats.org/officeDocument/2006/relationships" r:id="rId2"/>
          </a:graphicData>
        </a:graphic>
      </p:graphicFrame>
      <p:sp>
        <p:nvSpPr>
          <p:cNvPr id="6" name="Slide Number Placeholder 5">
            <a:extLst>
              <a:ext uri="{FF2B5EF4-FFF2-40B4-BE49-F238E27FC236}">
                <a16:creationId xmlns:a16="http://schemas.microsoft.com/office/drawing/2014/main" id="{F202FBAE-4DF9-2A73-E369-DAC8AF88D9F2}"/>
              </a:ext>
            </a:extLst>
          </p:cNvPr>
          <p:cNvSpPr>
            <a:spLocks noGrp="1"/>
          </p:cNvSpPr>
          <p:nvPr>
            <p:ph type="sldNum" sz="quarter" idx="12"/>
          </p:nvPr>
        </p:nvSpPr>
        <p:spPr/>
        <p:txBody>
          <a:bodyPr/>
          <a:lstStyle/>
          <a:p>
            <a:fld id="{FA4FCA09-A334-4A38-8A78-E51DCD588AB3}" type="slidenum">
              <a:rPr lang="en-US" smtClean="0"/>
              <a:t>25</a:t>
            </a:fld>
            <a:endParaRPr lang="en-US"/>
          </a:p>
        </p:txBody>
      </p:sp>
    </p:spTree>
    <p:extLst>
      <p:ext uri="{BB962C8B-B14F-4D97-AF65-F5344CB8AC3E}">
        <p14:creationId xmlns:p14="http://schemas.microsoft.com/office/powerpoint/2010/main" val="32189918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36">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A208C3-114C-EA9A-AE0C-0B4E9C1A8FA5}"/>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Product Backlog</a:t>
            </a:r>
          </a:p>
        </p:txBody>
      </p:sp>
      <p:grpSp>
        <p:nvGrpSpPr>
          <p:cNvPr id="46" name="Group 38">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47" name="Straight Connector 39">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8" name="Rectangle 40">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2">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79385D3B-2A6E-F747-8D11-607FB074B24E}"/>
              </a:ext>
            </a:extLst>
          </p:cNvPr>
          <p:cNvGraphicFramePr>
            <a:graphicFrameLocks noGrp="1"/>
          </p:cNvGraphicFramePr>
          <p:nvPr>
            <p:ph idx="1"/>
            <p:extLst>
              <p:ext uri="{D42A27DB-BD31-4B8C-83A1-F6EECF244321}">
                <p14:modId xmlns:p14="http://schemas.microsoft.com/office/powerpoint/2010/main" val="4095238869"/>
              </p:ext>
            </p:extLst>
          </p:nvPr>
        </p:nvGraphicFramePr>
        <p:xfrm>
          <a:off x="5640572" y="689848"/>
          <a:ext cx="5608832" cy="5367729"/>
        </p:xfrm>
        <a:graphic>
          <a:graphicData uri="http://schemas.openxmlformats.org/drawingml/2006/table">
            <a:tbl>
              <a:tblPr>
                <a:noFill/>
                <a:tableStyleId>{21E4AEA4-8DFA-4A89-87EB-49C32662AFE0}</a:tableStyleId>
              </a:tblPr>
              <a:tblGrid>
                <a:gridCol w="806874">
                  <a:extLst>
                    <a:ext uri="{9D8B030D-6E8A-4147-A177-3AD203B41FA5}">
                      <a16:colId xmlns:a16="http://schemas.microsoft.com/office/drawing/2014/main" val="4047028606"/>
                    </a:ext>
                  </a:extLst>
                </a:gridCol>
                <a:gridCol w="3973644">
                  <a:extLst>
                    <a:ext uri="{9D8B030D-6E8A-4147-A177-3AD203B41FA5}">
                      <a16:colId xmlns:a16="http://schemas.microsoft.com/office/drawing/2014/main" val="2002483124"/>
                    </a:ext>
                  </a:extLst>
                </a:gridCol>
                <a:gridCol w="828314">
                  <a:extLst>
                    <a:ext uri="{9D8B030D-6E8A-4147-A177-3AD203B41FA5}">
                      <a16:colId xmlns:a16="http://schemas.microsoft.com/office/drawing/2014/main" val="486991020"/>
                    </a:ext>
                  </a:extLst>
                </a:gridCol>
              </a:tblGrid>
              <a:tr h="5367729">
                <a:tc>
                  <a:txBody>
                    <a:bodyPr/>
                    <a:lstStyle/>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SARS-258</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SARS-260</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SARS-261</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SARS-263</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SARS-264</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SARS-265</a:t>
                      </a: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SARS-266</a:t>
                      </a:r>
                    </a:p>
                    <a:p>
                      <a:endParaRPr lang="en-US" sz="1100" cap="none" spc="0" dirty="0">
                        <a:solidFill>
                          <a:schemeClr val="tx1"/>
                        </a:solidFill>
                      </a:endParaRPr>
                    </a:p>
                    <a:p>
                      <a:endParaRPr lang="en-US" sz="1100" cap="none" spc="0" dirty="0">
                        <a:solidFill>
                          <a:schemeClr val="tx1"/>
                        </a:solidFill>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tc>
                  <a:txBody>
                    <a:bodyPr/>
                    <a:lstStyle/>
                    <a:p>
                      <a:r>
                        <a:rPr lang="en-US" sz="1100" cap="none" spc="0" dirty="0">
                          <a:solidFill>
                            <a:schemeClr val="tx1"/>
                          </a:solidFill>
                        </a:rPr>
                        <a:t>                      user stories</a:t>
                      </a:r>
                    </a:p>
                    <a:p>
                      <a:r>
                        <a:rPr lang="en-US" sz="1100" cap="none" spc="0" dirty="0">
                          <a:solidFill>
                            <a:schemeClr val="tx1"/>
                          </a:solidFill>
                        </a:rPr>
                        <a:t>                     summary</a:t>
                      </a:r>
                    </a:p>
                    <a:p>
                      <a:r>
                        <a:rPr lang="en-US" sz="1100" cap="none" spc="0" dirty="0">
                          <a:solidFill>
                            <a:schemeClr val="tx1"/>
                          </a:solidFill>
                        </a:rPr>
                        <a:t>As a user , I want to update the information in the portal. So that I can keep my portal active through user login and password</a:t>
                      </a:r>
                    </a:p>
                    <a:p>
                      <a:endParaRPr lang="en-US" sz="1100" b="0" i="0" kern="1200" cap="none" spc="0" dirty="0">
                        <a:solidFill>
                          <a:schemeClr val="tx1"/>
                        </a:solidFill>
                        <a:effectLst/>
                        <a:latin typeface="+mn-lt"/>
                        <a:ea typeface="+mn-ea"/>
                        <a:cs typeface="+mn-cs"/>
                      </a:endParaRP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Implement a user-friendly search feature with predictive suggestions to help users find content or products more easily.</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user , I want to login in portal. Therefore I can all information through portal</a:t>
                      </a:r>
                    </a:p>
                    <a:p>
                      <a:endParaRPr lang="en-US" sz="1100" b="0" i="0" kern="1200" cap="none" spc="0" dirty="0">
                        <a:solidFill>
                          <a:schemeClr val="tx1"/>
                        </a:solidFill>
                        <a:effectLst/>
                        <a:latin typeface="+mn-lt"/>
                        <a:ea typeface="+mn-ea"/>
                        <a:cs typeface="+mn-cs"/>
                      </a:endParaRPr>
                    </a:p>
                    <a:p>
                      <a:endParaRPr lang="en-US" sz="1100" cap="none" spc="0" dirty="0">
                        <a:solidFill>
                          <a:schemeClr val="tx1"/>
                        </a:solidFill>
                      </a:endParaRPr>
                    </a:p>
                    <a:p>
                      <a:endParaRPr lang="en-US" sz="1100" cap="none" spc="0" dirty="0">
                        <a:solidFill>
                          <a:schemeClr val="tx1"/>
                        </a:solidFill>
                      </a:endParaRPr>
                    </a:p>
                    <a:p>
                      <a:r>
                        <a:rPr lang="en-US" sz="1100" cap="none" spc="0" dirty="0">
                          <a:solidFill>
                            <a:schemeClr val="tx1"/>
                          </a:solidFill>
                        </a:rPr>
                        <a:t>As user , I want to view my portal and their result </a:t>
                      </a:r>
                    </a:p>
                    <a:p>
                      <a:endParaRPr lang="en-US" sz="1100" cap="none" spc="0" dirty="0">
                        <a:solidFill>
                          <a:schemeClr val="tx1"/>
                        </a:solidFill>
                      </a:endParaRPr>
                    </a:p>
                    <a:p>
                      <a:r>
                        <a:rPr lang="en-US" sz="1100" b="0" i="0" kern="1200" cap="none" spc="0" dirty="0">
                          <a:solidFill>
                            <a:schemeClr val="tx1"/>
                          </a:solidFill>
                          <a:effectLst/>
                          <a:latin typeface="+mn-lt"/>
                          <a:ea typeface="+mn-ea"/>
                          <a:cs typeface="+mn-cs"/>
                        </a:rPr>
                        <a:t>As a user, I wish for the portal to continuously monitor my results, providing updates on the progression of my condition, especially when it worsens.</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a user, I desire to have the ability to identify diseases that can be diagnosed and treated using X-rays for better healthcare insights.</a:t>
                      </a:r>
                    </a:p>
                    <a:p>
                      <a:endParaRPr lang="en-US" sz="1100" b="0" i="0" kern="1200" cap="none" spc="0" dirty="0">
                        <a:solidFill>
                          <a:schemeClr val="tx1"/>
                        </a:solidFill>
                        <a:effectLst/>
                        <a:latin typeface="+mn-lt"/>
                        <a:ea typeface="+mn-ea"/>
                        <a:cs typeface="+mn-cs"/>
                      </a:endParaRPr>
                    </a:p>
                    <a:p>
                      <a:r>
                        <a:rPr lang="en-US" sz="1100" b="0" i="0" kern="1200" cap="none" spc="0" dirty="0">
                          <a:solidFill>
                            <a:schemeClr val="tx1"/>
                          </a:solidFill>
                          <a:effectLst/>
                          <a:latin typeface="+mn-lt"/>
                          <a:ea typeface="+mn-ea"/>
                          <a:cs typeface="+mn-cs"/>
                        </a:rPr>
                        <a:t>As a user, I aim for a seamless process to input and provide my personal information.</a:t>
                      </a:r>
                    </a:p>
                    <a:p>
                      <a:endParaRPr lang="en-US" sz="1100" b="0" i="0" kern="1200" cap="none" spc="0" dirty="0">
                        <a:solidFill>
                          <a:schemeClr val="tx1"/>
                        </a:solidFill>
                        <a:effectLst/>
                        <a:latin typeface="+mn-lt"/>
                        <a:ea typeface="+mn-ea"/>
                        <a:cs typeface="+mn-cs"/>
                      </a:endParaRPr>
                    </a:p>
                    <a:p>
                      <a:endParaRPr lang="en-US" sz="1100" b="0" i="0" kern="1200" cap="none" spc="0" dirty="0">
                        <a:solidFill>
                          <a:schemeClr val="tx1"/>
                        </a:solidFill>
                        <a:effectLst/>
                        <a:latin typeface="+mn-lt"/>
                        <a:ea typeface="+mn-ea"/>
                        <a:cs typeface="+mn-cs"/>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tc>
                  <a:txBody>
                    <a:bodyPr/>
                    <a:lstStyle/>
                    <a:p>
                      <a:r>
                        <a:rPr lang="en-US" sz="1100" cap="none" spc="0" dirty="0">
                          <a:solidFill>
                            <a:schemeClr val="tx1"/>
                          </a:solidFill>
                        </a:rPr>
                        <a:t>Place</a:t>
                      </a:r>
                    </a:p>
                    <a:p>
                      <a:endParaRPr lang="en-US" sz="1100" cap="none" spc="0" dirty="0">
                        <a:solidFill>
                          <a:schemeClr val="tx1"/>
                        </a:solidFill>
                      </a:endParaRPr>
                    </a:p>
                    <a:p>
                      <a:r>
                        <a:rPr lang="en-US" sz="1100" cap="none" spc="0" dirty="0">
                          <a:solidFill>
                            <a:schemeClr val="tx1"/>
                          </a:solidFill>
                        </a:rPr>
                        <a:t>Homepage</a:t>
                      </a: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p>
                      <a:endParaRPr lang="en-US" sz="1100" cap="none" spc="0" dirty="0">
                        <a:solidFill>
                          <a:schemeClr val="tx1"/>
                        </a:solidFill>
                      </a:endParaRPr>
                    </a:p>
                  </a:txBody>
                  <a:tcPr marL="23071" marR="23071" marT="72643" marB="11536">
                    <a:lnL w="12700" cmpd="sng">
                      <a:noFill/>
                      <a:prstDash val="solid"/>
                    </a:lnL>
                    <a:lnR w="12700" cmpd="sng">
                      <a:noFill/>
                      <a:prstDash val="solid"/>
                    </a:lnR>
                    <a:lnT w="12700" cap="flat" cmpd="sng" algn="ctr">
                      <a:noFill/>
                      <a:prstDash val="solid"/>
                    </a:lnT>
                    <a:lnB w="12700" cmpd="sng">
                      <a:noFill/>
                      <a:prstDash val="solid"/>
                    </a:lnB>
                    <a:noFill/>
                  </a:tcPr>
                </a:tc>
                <a:extLst>
                  <a:ext uri="{0D108BD9-81ED-4DB2-BD59-A6C34878D82A}">
                    <a16:rowId xmlns:a16="http://schemas.microsoft.com/office/drawing/2014/main" val="341082283"/>
                  </a:ext>
                </a:extLst>
              </a:tr>
            </a:tbl>
          </a:graphicData>
        </a:graphic>
      </p:graphicFrame>
      <p:sp>
        <p:nvSpPr>
          <p:cNvPr id="5" name="Slide Number Placeholder 4">
            <a:extLst>
              <a:ext uri="{FF2B5EF4-FFF2-40B4-BE49-F238E27FC236}">
                <a16:creationId xmlns:a16="http://schemas.microsoft.com/office/drawing/2014/main" id="{6447539A-2EE5-A1C7-87E6-A1AD2ABAA38F}"/>
              </a:ext>
            </a:extLst>
          </p:cNvPr>
          <p:cNvSpPr>
            <a:spLocks noGrp="1"/>
          </p:cNvSpPr>
          <p:nvPr>
            <p:ph type="sldNum" sz="quarter" idx="12"/>
          </p:nvPr>
        </p:nvSpPr>
        <p:spPr/>
        <p:txBody>
          <a:bodyPr/>
          <a:lstStyle/>
          <a:p>
            <a:fld id="{FA4FCA09-A334-4A38-8A78-E51DCD588AB3}" type="slidenum">
              <a:rPr lang="en-US" smtClean="0"/>
              <a:t>26</a:t>
            </a:fld>
            <a:endParaRPr lang="en-US"/>
          </a:p>
        </p:txBody>
      </p:sp>
    </p:spTree>
    <p:extLst>
      <p:ext uri="{BB962C8B-B14F-4D97-AF65-F5344CB8AC3E}">
        <p14:creationId xmlns:p14="http://schemas.microsoft.com/office/powerpoint/2010/main" val="6925858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55A378-CB70-0819-88BF-1CDEB4FB53EA}"/>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                     Sprint 5 backlog</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84A079DD-0485-A93A-A08F-B889C01983D1}"/>
              </a:ext>
            </a:extLst>
          </p:cNvPr>
          <p:cNvGraphicFramePr>
            <a:graphicFrameLocks noGrp="1"/>
          </p:cNvGraphicFramePr>
          <p:nvPr>
            <p:ph idx="1"/>
            <p:extLst>
              <p:ext uri="{D42A27DB-BD31-4B8C-83A1-F6EECF244321}">
                <p14:modId xmlns:p14="http://schemas.microsoft.com/office/powerpoint/2010/main" val="475818811"/>
              </p:ext>
            </p:extLst>
          </p:nvPr>
        </p:nvGraphicFramePr>
        <p:xfrm>
          <a:off x="5640572" y="800392"/>
          <a:ext cx="5608832" cy="5146640"/>
        </p:xfrm>
        <a:graphic>
          <a:graphicData uri="http://schemas.openxmlformats.org/drawingml/2006/table">
            <a:tbl>
              <a:tblPr firstRow="1" bandRow="1">
                <a:tableStyleId>{9D7B26C5-4107-4FEC-AEDC-1716B250A1EF}</a:tableStyleId>
              </a:tblPr>
              <a:tblGrid>
                <a:gridCol w="1145323">
                  <a:extLst>
                    <a:ext uri="{9D8B030D-6E8A-4147-A177-3AD203B41FA5}">
                      <a16:colId xmlns:a16="http://schemas.microsoft.com/office/drawing/2014/main" val="1129622459"/>
                    </a:ext>
                  </a:extLst>
                </a:gridCol>
                <a:gridCol w="4291897">
                  <a:extLst>
                    <a:ext uri="{9D8B030D-6E8A-4147-A177-3AD203B41FA5}">
                      <a16:colId xmlns:a16="http://schemas.microsoft.com/office/drawing/2014/main" val="2438024507"/>
                    </a:ext>
                  </a:extLst>
                </a:gridCol>
                <a:gridCol w="171612">
                  <a:extLst>
                    <a:ext uri="{9D8B030D-6E8A-4147-A177-3AD203B41FA5}">
                      <a16:colId xmlns:a16="http://schemas.microsoft.com/office/drawing/2014/main" val="64487747"/>
                    </a:ext>
                  </a:extLst>
                </a:gridCol>
              </a:tblGrid>
              <a:tr h="5146640">
                <a:tc>
                  <a:txBody>
                    <a:bodyPr/>
                    <a:lstStyle/>
                    <a:p>
                      <a:r>
                        <a:rPr lang="en-US" sz="1400" b="0" dirty="0"/>
                        <a:t>Keys </a:t>
                      </a:r>
                    </a:p>
                    <a:p>
                      <a:endParaRPr lang="en-US" sz="1400" b="0" dirty="0"/>
                    </a:p>
                    <a:p>
                      <a:r>
                        <a:rPr lang="en-US" sz="1400" b="0" dirty="0"/>
                        <a:t>SCRAS-70</a:t>
                      </a:r>
                    </a:p>
                    <a:p>
                      <a:endParaRPr lang="en-US" sz="1400" b="0" dirty="0"/>
                    </a:p>
                    <a:p>
                      <a:endParaRPr lang="en-US" sz="1400" b="0" dirty="0"/>
                    </a:p>
                    <a:p>
                      <a:endParaRPr lang="en-US" sz="1400" b="0" dirty="0"/>
                    </a:p>
                    <a:p>
                      <a:endParaRPr lang="en-US" sz="1400" b="0" dirty="0"/>
                    </a:p>
                    <a:p>
                      <a:endParaRPr lang="en-US" sz="1400" b="0" dirty="0"/>
                    </a:p>
                    <a:p>
                      <a:r>
                        <a:rPr lang="en-US" sz="1400" b="0" dirty="0"/>
                        <a:t>SCRAS-72</a:t>
                      </a:r>
                    </a:p>
                    <a:p>
                      <a:endParaRPr lang="en-US" sz="1400" b="0" dirty="0"/>
                    </a:p>
                    <a:p>
                      <a:endParaRPr lang="en-US" sz="1400" b="0" dirty="0"/>
                    </a:p>
                    <a:p>
                      <a:endParaRPr lang="en-US" sz="1400" b="0" dirty="0"/>
                    </a:p>
                    <a:p>
                      <a:r>
                        <a:rPr lang="en-US" sz="1400" b="0" dirty="0"/>
                        <a:t>SCRAS-73</a:t>
                      </a:r>
                    </a:p>
                    <a:p>
                      <a:endParaRPr lang="en-US" sz="1400" b="0" dirty="0"/>
                    </a:p>
                    <a:p>
                      <a:endParaRPr lang="en-US" sz="1400" b="0" dirty="0"/>
                    </a:p>
                    <a:p>
                      <a:endParaRPr lang="en-US" sz="1400" b="0" dirty="0"/>
                    </a:p>
                    <a:p>
                      <a:endParaRPr lang="en-US" sz="1400" b="0" dirty="0"/>
                    </a:p>
                    <a:p>
                      <a:endParaRPr lang="en-US" sz="1400" b="0" dirty="0"/>
                    </a:p>
                    <a:p>
                      <a:r>
                        <a:rPr lang="en-US" sz="1400" b="0" dirty="0"/>
                        <a:t>SCARS-74</a:t>
                      </a:r>
                    </a:p>
                  </a:txBody>
                  <a:tcPr marL="73106" marR="73106" marT="36553" marB="36553"/>
                </a:tc>
                <a:tc>
                  <a:txBody>
                    <a:bodyPr/>
                    <a:lstStyle/>
                    <a:p>
                      <a:r>
                        <a:rPr lang="en-US" sz="1400" b="0" dirty="0"/>
                        <a:t>Name</a:t>
                      </a:r>
                    </a:p>
                    <a:p>
                      <a:endParaRPr lang="en-US" sz="1400" b="0" dirty="0"/>
                    </a:p>
                    <a:p>
                      <a:r>
                        <a:rPr lang="en-US" sz="1400" b="0" dirty="0"/>
                        <a:t>As an user, I can chat with the chatbot in order to get some random information</a:t>
                      </a:r>
                    </a:p>
                    <a:p>
                      <a:endParaRPr lang="en-US" sz="1400" b="0" dirty="0"/>
                    </a:p>
                    <a:p>
                      <a:endParaRPr lang="en-US" sz="1400" b="0" dirty="0"/>
                    </a:p>
                    <a:p>
                      <a:endParaRPr lang="en-US" sz="1400" b="0" dirty="0"/>
                    </a:p>
                    <a:p>
                      <a:endParaRPr lang="en-US" sz="1400" b="0" dirty="0"/>
                    </a:p>
                    <a:p>
                      <a:r>
                        <a:rPr lang="en-US" sz="1400" b="0" dirty="0"/>
                        <a:t>As an user, I want to receive a report indicating whether they have tested positive or negative</a:t>
                      </a:r>
                    </a:p>
                    <a:p>
                      <a:endParaRPr lang="en-US" sz="1400" b="0" dirty="0"/>
                    </a:p>
                    <a:p>
                      <a:r>
                        <a:rPr lang="en-US" sz="1400" b="0" dirty="0"/>
                        <a:t>As an user, I want to do regular checkup checklist , so that I can get the graphical analysis on my health reports </a:t>
                      </a:r>
                    </a:p>
                    <a:p>
                      <a:endParaRPr lang="en-US" sz="1400" b="0" dirty="0"/>
                    </a:p>
                    <a:p>
                      <a:endParaRPr lang="en-US" sz="1400" b="0" dirty="0"/>
                    </a:p>
                    <a:p>
                      <a:endParaRPr lang="en-US" sz="1400" b="0" dirty="0"/>
                    </a:p>
                    <a:p>
                      <a:r>
                        <a:rPr lang="en-US" sz="1400" b="0" dirty="0"/>
                        <a:t>As a user, I want to know my health status through the collection and interpretation of health data by monitoring and analysis of my reports</a:t>
                      </a:r>
                    </a:p>
                  </a:txBody>
                  <a:tcPr marL="73106" marR="73106" marT="36553" marB="36553"/>
                </a:tc>
                <a:tc>
                  <a:txBody>
                    <a:bodyPr/>
                    <a:lstStyle/>
                    <a:p>
                      <a:endParaRPr lang="en-US" sz="1400" b="0" dirty="0"/>
                    </a:p>
                  </a:txBody>
                  <a:tcPr marL="73106" marR="73106" marT="36553" marB="36553"/>
                </a:tc>
                <a:extLst>
                  <a:ext uri="{0D108BD9-81ED-4DB2-BD59-A6C34878D82A}">
                    <a16:rowId xmlns:a16="http://schemas.microsoft.com/office/drawing/2014/main" val="1895303493"/>
                  </a:ext>
                </a:extLst>
              </a:tr>
            </a:tbl>
          </a:graphicData>
        </a:graphic>
      </p:graphicFrame>
      <p:sp>
        <p:nvSpPr>
          <p:cNvPr id="5" name="Slide Number Placeholder 4">
            <a:extLst>
              <a:ext uri="{FF2B5EF4-FFF2-40B4-BE49-F238E27FC236}">
                <a16:creationId xmlns:a16="http://schemas.microsoft.com/office/drawing/2014/main" id="{F2490007-5395-9ED9-85DF-62704EEAAF43}"/>
              </a:ext>
            </a:extLst>
          </p:cNvPr>
          <p:cNvSpPr>
            <a:spLocks noGrp="1"/>
          </p:cNvSpPr>
          <p:nvPr>
            <p:ph type="sldNum" sz="quarter" idx="12"/>
          </p:nvPr>
        </p:nvSpPr>
        <p:spPr/>
        <p:txBody>
          <a:bodyPr/>
          <a:lstStyle/>
          <a:p>
            <a:fld id="{FA4FCA09-A334-4A38-8A78-E51DCD588AB3}" type="slidenum">
              <a:rPr lang="en-US" smtClean="0"/>
              <a:t>27</a:t>
            </a:fld>
            <a:endParaRPr lang="en-US"/>
          </a:p>
        </p:txBody>
      </p:sp>
    </p:spTree>
    <p:extLst>
      <p:ext uri="{BB962C8B-B14F-4D97-AF65-F5344CB8AC3E}">
        <p14:creationId xmlns:p14="http://schemas.microsoft.com/office/powerpoint/2010/main" val="18648102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7D1841-BEA5-AFCC-CD53-A91CC9B2ADD6}"/>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Acceptance criteria</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4EF900E4-9F11-55AB-2C53-3F21BA6879C7}"/>
              </a:ext>
            </a:extLst>
          </p:cNvPr>
          <p:cNvGraphicFramePr>
            <a:graphicFrameLocks noGrp="1"/>
          </p:cNvGraphicFramePr>
          <p:nvPr>
            <p:ph idx="1"/>
            <p:extLst>
              <p:ext uri="{D42A27DB-BD31-4B8C-83A1-F6EECF244321}">
                <p14:modId xmlns:p14="http://schemas.microsoft.com/office/powerpoint/2010/main" val="2337672700"/>
              </p:ext>
            </p:extLst>
          </p:nvPr>
        </p:nvGraphicFramePr>
        <p:xfrm>
          <a:off x="5640572" y="1328845"/>
          <a:ext cx="5608832" cy="4089735"/>
        </p:xfrm>
        <a:graphic>
          <a:graphicData uri="http://schemas.openxmlformats.org/drawingml/2006/table">
            <a:tbl>
              <a:tblPr firstRow="1" bandRow="1">
                <a:noFill/>
                <a:tableStyleId>{93296810-A885-4BE3-A3E7-6D5BEEA58F35}</a:tableStyleId>
              </a:tblPr>
              <a:tblGrid>
                <a:gridCol w="2476028">
                  <a:extLst>
                    <a:ext uri="{9D8B030D-6E8A-4147-A177-3AD203B41FA5}">
                      <a16:colId xmlns:a16="http://schemas.microsoft.com/office/drawing/2014/main" val="244858130"/>
                    </a:ext>
                  </a:extLst>
                </a:gridCol>
                <a:gridCol w="1957723">
                  <a:extLst>
                    <a:ext uri="{9D8B030D-6E8A-4147-A177-3AD203B41FA5}">
                      <a16:colId xmlns:a16="http://schemas.microsoft.com/office/drawing/2014/main" val="3858968945"/>
                    </a:ext>
                  </a:extLst>
                </a:gridCol>
                <a:gridCol w="1175081">
                  <a:extLst>
                    <a:ext uri="{9D8B030D-6E8A-4147-A177-3AD203B41FA5}">
                      <a16:colId xmlns:a16="http://schemas.microsoft.com/office/drawing/2014/main" val="2262330334"/>
                    </a:ext>
                  </a:extLst>
                </a:gridCol>
              </a:tblGrid>
              <a:tr h="386290">
                <a:tc>
                  <a:txBody>
                    <a:bodyPr/>
                    <a:lstStyle/>
                    <a:p>
                      <a:r>
                        <a:rPr lang="en-US" sz="1700" b="1" cap="none" spc="30">
                          <a:solidFill>
                            <a:schemeClr val="tx1"/>
                          </a:solidFill>
                        </a:rPr>
                        <a:t>Scenario </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tc>
                  <a:txBody>
                    <a:bodyPr/>
                    <a:lstStyle/>
                    <a:p>
                      <a:r>
                        <a:rPr lang="en-US" sz="1700" b="1" cap="none" spc="30">
                          <a:solidFill>
                            <a:schemeClr val="tx1"/>
                          </a:solidFill>
                        </a:rPr>
                        <a:t>summary</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tc>
                  <a:txBody>
                    <a:bodyPr/>
                    <a:lstStyle/>
                    <a:p>
                      <a:r>
                        <a:rPr lang="en-US" sz="1700" b="1" cap="none" spc="30">
                          <a:solidFill>
                            <a:schemeClr val="tx1"/>
                          </a:solidFill>
                        </a:rPr>
                        <a:t>status</a:t>
                      </a:r>
                    </a:p>
                  </a:txBody>
                  <a:tcPr marL="0" marR="9951" marT="40556" marB="40556" anchor="ctr">
                    <a:lnL w="12700" cmpd="sng">
                      <a:noFill/>
                    </a:lnL>
                    <a:lnR w="12700" cmpd="sng">
                      <a:noFill/>
                    </a:lnR>
                    <a:lnT w="19050" cap="flat" cmpd="sng" algn="ctr">
                      <a:solidFill>
                        <a:schemeClr val="accent1"/>
                      </a:solidFill>
                      <a:prstDash val="solid"/>
                    </a:lnT>
                    <a:lnB w="38100" cmpd="sng">
                      <a:noFill/>
                    </a:lnB>
                    <a:noFill/>
                  </a:tcPr>
                </a:tc>
                <a:extLst>
                  <a:ext uri="{0D108BD9-81ED-4DB2-BD59-A6C34878D82A}">
                    <a16:rowId xmlns:a16="http://schemas.microsoft.com/office/drawing/2014/main" val="1986091366"/>
                  </a:ext>
                </a:extLst>
              </a:tr>
              <a:tr h="3703445">
                <a:tc>
                  <a:txBody>
                    <a:bodyPr/>
                    <a:lstStyle/>
                    <a:p>
                      <a:r>
                        <a:rPr lang="en-US" sz="1300" cap="none" spc="0" dirty="0">
                          <a:solidFill>
                            <a:schemeClr val="tx1"/>
                          </a:solidFill>
                        </a:rPr>
                        <a:t>1. User get  to know about the disease Given  I logged as an user </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2.As a user I can chat with bot and even login as an individual user so, I can upload the </a:t>
                      </a:r>
                      <a:r>
                        <a:rPr lang="en-US" sz="1300" cap="none" spc="0" dirty="0" err="1">
                          <a:solidFill>
                            <a:schemeClr val="tx1"/>
                          </a:solidFill>
                        </a:rPr>
                        <a:t>xray</a:t>
                      </a:r>
                      <a:r>
                        <a:rPr lang="en-US" sz="1300" cap="none" spc="0" dirty="0">
                          <a:solidFill>
                            <a:schemeClr val="tx1"/>
                          </a:solidFill>
                        </a:rPr>
                        <a:t> and predict the outputs.</a:t>
                      </a:r>
                    </a:p>
                  </a:txBody>
                  <a:tcPr marL="0" marR="81110" marT="40556" marB="40556">
                    <a:lnL w="12700" cmpd="sng">
                      <a:noFill/>
                      <a:prstDash val="solid"/>
                    </a:lnL>
                    <a:lnR w="12700" cmpd="sng">
                      <a:noFill/>
                      <a:prstDash val="solid"/>
                    </a:lnR>
                    <a:lnT w="38100" cmpd="sng">
                      <a:noFill/>
                    </a:lnT>
                    <a:lnB w="12700" cmpd="sng">
                      <a:noFill/>
                      <a:prstDash val="solid"/>
                    </a:lnB>
                    <a:noFill/>
                  </a:tcPr>
                </a:tc>
                <a:tc>
                  <a:txBody>
                    <a:bodyPr/>
                    <a:lstStyle/>
                    <a:p>
                      <a:r>
                        <a:rPr lang="en-US" sz="1300" cap="none" spc="0" dirty="0">
                          <a:solidFill>
                            <a:schemeClr val="tx1"/>
                          </a:solidFill>
                        </a:rPr>
                        <a:t>As a user</a:t>
                      </a:r>
                    </a:p>
                    <a:p>
                      <a:r>
                        <a:rPr lang="en-US" sz="1300" cap="none" spc="0" dirty="0">
                          <a:solidFill>
                            <a:schemeClr val="tx1"/>
                          </a:solidFill>
                        </a:rPr>
                        <a:t>I want to know the details about the </a:t>
                      </a:r>
                      <a:r>
                        <a:rPr lang="en-US" sz="1300" cap="none" spc="0" dirty="0" err="1">
                          <a:solidFill>
                            <a:schemeClr val="tx1"/>
                          </a:solidFill>
                        </a:rPr>
                        <a:t>xray</a:t>
                      </a:r>
                      <a:r>
                        <a:rPr lang="en-US" sz="1300" cap="none" spc="0" dirty="0">
                          <a:solidFill>
                            <a:schemeClr val="tx1"/>
                          </a:solidFill>
                        </a:rPr>
                        <a:t> </a:t>
                      </a:r>
                    </a:p>
                    <a:p>
                      <a:r>
                        <a:rPr lang="en-US" sz="1300" cap="none" spc="0" dirty="0">
                          <a:solidFill>
                            <a:schemeClr val="tx1"/>
                          </a:solidFill>
                        </a:rPr>
                        <a:t>So that I can have the appointment these days</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As a user </a:t>
                      </a:r>
                    </a:p>
                    <a:p>
                      <a:r>
                        <a:rPr lang="en-US" sz="1300" cap="none" spc="0" dirty="0">
                          <a:solidFill>
                            <a:schemeClr val="tx1"/>
                          </a:solidFill>
                        </a:rPr>
                        <a:t>I want to know my reports result </a:t>
                      </a:r>
                    </a:p>
                    <a:p>
                      <a:r>
                        <a:rPr lang="en-US" sz="1300" cap="none" spc="0" dirty="0">
                          <a:solidFill>
                            <a:schemeClr val="tx1"/>
                          </a:solidFill>
                        </a:rPr>
                        <a:t>So that I can view my reports to the doctor on time</a:t>
                      </a:r>
                    </a:p>
                  </a:txBody>
                  <a:tcPr marL="0" marR="81110" marT="40556" marB="40556">
                    <a:lnL w="12700" cmpd="sng">
                      <a:noFill/>
                      <a:prstDash val="solid"/>
                    </a:lnL>
                    <a:lnR w="12700" cmpd="sng">
                      <a:noFill/>
                      <a:prstDash val="solid"/>
                    </a:lnR>
                    <a:lnT w="38100" cmpd="sng">
                      <a:noFill/>
                    </a:lnT>
                    <a:lnB w="12700" cmpd="sng">
                      <a:noFill/>
                      <a:prstDash val="solid"/>
                    </a:lnB>
                    <a:noFill/>
                  </a:tcPr>
                </a:tc>
                <a:tc>
                  <a:txBody>
                    <a:bodyPr/>
                    <a:lstStyle/>
                    <a:p>
                      <a:r>
                        <a:rPr lang="en-US" sz="1300" cap="none" spc="0" dirty="0">
                          <a:solidFill>
                            <a:schemeClr val="tx1"/>
                          </a:solidFill>
                        </a:rPr>
                        <a:t>     </a:t>
                      </a: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             done</a:t>
                      </a: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endParaRPr lang="en-US" sz="1300" cap="none" spc="0" dirty="0">
                        <a:solidFill>
                          <a:schemeClr val="tx1"/>
                        </a:solidFill>
                      </a:endParaRPr>
                    </a:p>
                    <a:p>
                      <a:r>
                        <a:rPr lang="en-US" sz="1300" cap="none" spc="0" dirty="0">
                          <a:solidFill>
                            <a:schemeClr val="tx1"/>
                          </a:solidFill>
                        </a:rPr>
                        <a:t>               done</a:t>
                      </a:r>
                    </a:p>
                    <a:p>
                      <a:endParaRPr lang="en-US" sz="1300" cap="none" spc="0" dirty="0">
                        <a:solidFill>
                          <a:schemeClr val="tx1"/>
                        </a:solidFill>
                      </a:endParaRPr>
                    </a:p>
                  </a:txBody>
                  <a:tcPr marL="0" marR="81110" marT="40556" marB="40556">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3541357303"/>
                  </a:ext>
                </a:extLst>
              </a:tr>
            </a:tbl>
          </a:graphicData>
        </a:graphic>
      </p:graphicFrame>
      <p:sp>
        <p:nvSpPr>
          <p:cNvPr id="5" name="Slide Number Placeholder 4">
            <a:extLst>
              <a:ext uri="{FF2B5EF4-FFF2-40B4-BE49-F238E27FC236}">
                <a16:creationId xmlns:a16="http://schemas.microsoft.com/office/drawing/2014/main" id="{724F41D2-4F3D-467D-CDAE-8048EE176912}"/>
              </a:ext>
            </a:extLst>
          </p:cNvPr>
          <p:cNvSpPr>
            <a:spLocks noGrp="1"/>
          </p:cNvSpPr>
          <p:nvPr>
            <p:ph type="sldNum" sz="quarter" idx="12"/>
          </p:nvPr>
        </p:nvSpPr>
        <p:spPr/>
        <p:txBody>
          <a:bodyPr/>
          <a:lstStyle/>
          <a:p>
            <a:fld id="{FA4FCA09-A334-4A38-8A78-E51DCD588AB3}" type="slidenum">
              <a:rPr lang="en-US" smtClean="0"/>
              <a:t>28</a:t>
            </a:fld>
            <a:endParaRPr lang="en-US"/>
          </a:p>
        </p:txBody>
      </p:sp>
    </p:spTree>
    <p:extLst>
      <p:ext uri="{BB962C8B-B14F-4D97-AF65-F5344CB8AC3E}">
        <p14:creationId xmlns:p14="http://schemas.microsoft.com/office/powerpoint/2010/main" val="42569329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75885D-654E-7E31-86D4-96D010630353}"/>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Acceptance criteria</a:t>
            </a:r>
          </a:p>
        </p:txBody>
      </p:sp>
      <p:grpSp>
        <p:nvGrpSpPr>
          <p:cNvPr id="11" name="Group 10">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2" name="Straight Connector 11">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EF5A8621-820E-1071-A4E6-6A0468BBC184}"/>
              </a:ext>
            </a:extLst>
          </p:cNvPr>
          <p:cNvGraphicFramePr>
            <a:graphicFrameLocks noGrp="1"/>
          </p:cNvGraphicFramePr>
          <p:nvPr>
            <p:ph idx="1"/>
            <p:extLst>
              <p:ext uri="{D42A27DB-BD31-4B8C-83A1-F6EECF244321}">
                <p14:modId xmlns:p14="http://schemas.microsoft.com/office/powerpoint/2010/main" val="3255969781"/>
              </p:ext>
            </p:extLst>
          </p:nvPr>
        </p:nvGraphicFramePr>
        <p:xfrm>
          <a:off x="5640572" y="705803"/>
          <a:ext cx="5608831" cy="5335818"/>
        </p:xfrm>
        <a:graphic>
          <a:graphicData uri="http://schemas.openxmlformats.org/drawingml/2006/table">
            <a:tbl>
              <a:tblPr firstRow="1" bandRow="1">
                <a:noFill/>
                <a:tableStyleId>{5C22544A-7EE6-4342-B048-85BDC9FD1C3A}</a:tableStyleId>
              </a:tblPr>
              <a:tblGrid>
                <a:gridCol w="2019595">
                  <a:extLst>
                    <a:ext uri="{9D8B030D-6E8A-4147-A177-3AD203B41FA5}">
                      <a16:colId xmlns:a16="http://schemas.microsoft.com/office/drawing/2014/main" val="326083705"/>
                    </a:ext>
                  </a:extLst>
                </a:gridCol>
                <a:gridCol w="1549643">
                  <a:extLst>
                    <a:ext uri="{9D8B030D-6E8A-4147-A177-3AD203B41FA5}">
                      <a16:colId xmlns:a16="http://schemas.microsoft.com/office/drawing/2014/main" val="19496486"/>
                    </a:ext>
                  </a:extLst>
                </a:gridCol>
                <a:gridCol w="2039593">
                  <a:extLst>
                    <a:ext uri="{9D8B030D-6E8A-4147-A177-3AD203B41FA5}">
                      <a16:colId xmlns:a16="http://schemas.microsoft.com/office/drawing/2014/main" val="3384008265"/>
                    </a:ext>
                  </a:extLst>
                </a:gridCol>
              </a:tblGrid>
              <a:tr h="362021">
                <a:tc>
                  <a:txBody>
                    <a:bodyPr/>
                    <a:lstStyle/>
                    <a:p>
                      <a:r>
                        <a:rPr lang="en-US" sz="1100" b="1" cap="all" spc="60">
                          <a:solidFill>
                            <a:schemeClr val="tx1"/>
                          </a:solidFill>
                        </a:rPr>
                        <a:t>Scenario  </a:t>
                      </a:r>
                    </a:p>
                  </a:txBody>
                  <a:tcPr marL="63321" marR="63321" marT="82277" marB="82277" anchor="b">
                    <a:lnL w="12700" cmpd="sng">
                      <a:noFill/>
                    </a:lnL>
                    <a:lnR w="12700" cmpd="sng">
                      <a:noFill/>
                    </a:lnR>
                    <a:lnT w="12700" cmpd="sng">
                      <a:noFill/>
                    </a:lnT>
                    <a:lnB w="38100" cmpd="sng">
                      <a:noFill/>
                    </a:lnB>
                    <a:noFill/>
                  </a:tcPr>
                </a:tc>
                <a:tc>
                  <a:txBody>
                    <a:bodyPr/>
                    <a:lstStyle/>
                    <a:p>
                      <a:r>
                        <a:rPr lang="en-US" sz="1100" b="1" cap="all" spc="60">
                          <a:solidFill>
                            <a:schemeClr val="tx1"/>
                          </a:solidFill>
                        </a:rPr>
                        <a:t>Summary</a:t>
                      </a:r>
                    </a:p>
                  </a:txBody>
                  <a:tcPr marL="63321" marR="63321" marT="82277" marB="82277" anchor="b">
                    <a:lnL w="12700" cmpd="sng">
                      <a:noFill/>
                    </a:lnL>
                    <a:lnR w="12700" cmpd="sng">
                      <a:noFill/>
                    </a:lnR>
                    <a:lnT w="12700" cmpd="sng">
                      <a:noFill/>
                    </a:lnT>
                    <a:lnB w="38100" cmpd="sng">
                      <a:noFill/>
                    </a:lnB>
                    <a:noFill/>
                  </a:tcPr>
                </a:tc>
                <a:tc>
                  <a:txBody>
                    <a:bodyPr/>
                    <a:lstStyle/>
                    <a:p>
                      <a:pPr algn="ctr"/>
                      <a:r>
                        <a:rPr lang="en-US" sz="1100" b="1" cap="all" spc="60">
                          <a:solidFill>
                            <a:schemeClr val="tx1"/>
                          </a:solidFill>
                        </a:rPr>
                        <a:t>status</a:t>
                      </a:r>
                    </a:p>
                  </a:txBody>
                  <a:tcPr marL="63321" marR="63321" marT="82277" marB="82277" anchor="b">
                    <a:lnL w="12700" cmpd="sng">
                      <a:noFill/>
                    </a:lnL>
                    <a:lnR w="12700" cmpd="sng">
                      <a:noFill/>
                    </a:lnR>
                    <a:lnT w="12700" cmpd="sng">
                      <a:noFill/>
                    </a:lnT>
                    <a:lnB w="38100" cmpd="sng">
                      <a:noFill/>
                    </a:lnB>
                    <a:noFill/>
                  </a:tcPr>
                </a:tc>
                <a:extLst>
                  <a:ext uri="{0D108BD9-81ED-4DB2-BD59-A6C34878D82A}">
                    <a16:rowId xmlns:a16="http://schemas.microsoft.com/office/drawing/2014/main" val="2950358130"/>
                  </a:ext>
                </a:extLst>
              </a:tr>
              <a:tr h="4973797">
                <a:tc>
                  <a:txBody>
                    <a:bodyPr/>
                    <a:lstStyle/>
                    <a:p>
                      <a:r>
                        <a:rPr lang="en-US" sz="1400" cap="none" spc="0">
                          <a:solidFill>
                            <a:schemeClr val="tx1"/>
                          </a:solidFill>
                        </a:rPr>
                        <a:t>3. User want to upload the reports in portal </a:t>
                      </a:r>
                    </a:p>
                    <a:p>
                      <a:r>
                        <a:rPr lang="en-US" sz="1400" cap="none" spc="0">
                          <a:solidFill>
                            <a:schemeClr val="tx1"/>
                          </a:solidFill>
                        </a:rPr>
                        <a:t>Given  I logged in as user.</a:t>
                      </a:r>
                    </a:p>
                    <a:p>
                      <a:r>
                        <a:rPr lang="en-US" sz="1400" cap="none" spc="0">
                          <a:solidFill>
                            <a:schemeClr val="tx1"/>
                          </a:solidFill>
                        </a:rPr>
                        <a:t>When I given the health report to the bot and give is drug usage and specifications </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4. User needs to check confirm disease by providing symptoms </a:t>
                      </a:r>
                    </a:p>
                    <a:p>
                      <a:r>
                        <a:rPr lang="en-US" sz="1400" cap="none" spc="0">
                          <a:solidFill>
                            <a:schemeClr val="tx1"/>
                          </a:solidFill>
                        </a:rPr>
                        <a:t>Given I logged in as user</a:t>
                      </a:r>
                    </a:p>
                    <a:p>
                      <a:r>
                        <a:rPr lang="en-US" sz="1400" cap="none" spc="0">
                          <a:solidFill>
                            <a:schemeClr val="tx1"/>
                          </a:solidFill>
                        </a:rPr>
                        <a:t>When I logged in and open bot </a:t>
                      </a:r>
                    </a:p>
                    <a:p>
                      <a:r>
                        <a:rPr lang="en-US" sz="1400" cap="none" spc="0">
                          <a:solidFill>
                            <a:schemeClr val="tx1"/>
                          </a:solidFill>
                        </a:rPr>
                        <a:t>Then I need an interface where I can provide my symptoms and get confirmation</a:t>
                      </a:r>
                    </a:p>
                  </a:txBody>
                  <a:tcPr marL="63321" marR="63321" marT="31661" marB="82277">
                    <a:lnL w="12700" cap="flat" cmpd="sng" algn="ctr">
                      <a:noFill/>
                      <a:prstDash val="solid"/>
                    </a:lnL>
                    <a:lnR w="12700" cmpd="sng">
                      <a:noFill/>
                      <a:prstDash val="solid"/>
                    </a:lnR>
                    <a:lnT w="38100" cmpd="sng">
                      <a:noFill/>
                    </a:lnT>
                    <a:lnB w="12700" cap="flat" cmpd="sng" algn="ctr">
                      <a:noFill/>
                      <a:prstDash val="solid"/>
                    </a:lnB>
                    <a:noFill/>
                  </a:tcPr>
                </a:tc>
                <a:tc>
                  <a:txBody>
                    <a:bodyPr/>
                    <a:lstStyle/>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As a user </a:t>
                      </a:r>
                    </a:p>
                    <a:p>
                      <a:r>
                        <a:rPr lang="en-US" sz="1400" cap="none" spc="0">
                          <a:solidFill>
                            <a:schemeClr val="tx1"/>
                          </a:solidFill>
                        </a:rPr>
                        <a:t>I need suggestions to choose required drug to cure myself so that I can cure my self</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As a user </a:t>
                      </a:r>
                    </a:p>
                    <a:p>
                      <a:r>
                        <a:rPr lang="en-US" sz="1400" cap="none" spc="0">
                          <a:solidFill>
                            <a:schemeClr val="tx1"/>
                          </a:solidFill>
                        </a:rPr>
                        <a:t>I can able to check my symptoms by providing inputs so that I can be sure of my health</a:t>
                      </a:r>
                    </a:p>
                  </a:txBody>
                  <a:tcPr marL="63321" marR="63321" marT="31661" marB="82277">
                    <a:lnL w="12700" cmpd="sng">
                      <a:noFill/>
                      <a:prstDash val="solid"/>
                    </a:lnL>
                    <a:lnR w="12700" cmpd="sng">
                      <a:noFill/>
                      <a:prstDash val="solid"/>
                    </a:lnR>
                    <a:lnT w="38100" cmpd="sng">
                      <a:noFill/>
                    </a:lnT>
                    <a:lnB w="12700" cap="flat" cmpd="sng" algn="ctr">
                      <a:noFill/>
                      <a:prstDash val="solid"/>
                    </a:lnB>
                    <a:noFill/>
                  </a:tcPr>
                </a:tc>
                <a:tc>
                  <a:txBody>
                    <a:bodyPr/>
                    <a:lstStyle/>
                    <a:p>
                      <a:r>
                        <a:rPr lang="en-US" sz="1400" cap="none" spc="0">
                          <a:solidFill>
                            <a:schemeClr val="tx1"/>
                          </a:solidFill>
                        </a:rPr>
                        <a:t>   </a:t>
                      </a: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                                    done</a:t>
                      </a: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endParaRPr lang="en-US" sz="1400" cap="none" spc="0">
                        <a:solidFill>
                          <a:schemeClr val="tx1"/>
                        </a:solidFill>
                      </a:endParaRPr>
                    </a:p>
                    <a:p>
                      <a:r>
                        <a:rPr lang="en-US" sz="1400" cap="none" spc="0">
                          <a:solidFill>
                            <a:schemeClr val="tx1"/>
                          </a:solidFill>
                        </a:rPr>
                        <a:t>                                   done</a:t>
                      </a:r>
                    </a:p>
                    <a:p>
                      <a:endParaRPr lang="en-US" sz="1400" cap="none" spc="0">
                        <a:solidFill>
                          <a:schemeClr val="tx1"/>
                        </a:solidFill>
                      </a:endParaRPr>
                    </a:p>
                  </a:txBody>
                  <a:tcPr marL="63321" marR="63321" marT="31661" marB="82277">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4186024534"/>
                  </a:ext>
                </a:extLst>
              </a:tr>
            </a:tbl>
          </a:graphicData>
        </a:graphic>
      </p:graphicFrame>
      <p:sp>
        <p:nvSpPr>
          <p:cNvPr id="5" name="Slide Number Placeholder 4">
            <a:extLst>
              <a:ext uri="{FF2B5EF4-FFF2-40B4-BE49-F238E27FC236}">
                <a16:creationId xmlns:a16="http://schemas.microsoft.com/office/drawing/2014/main" id="{ACDCEC4D-A75C-499D-E4A0-DEE920AE4B60}"/>
              </a:ext>
            </a:extLst>
          </p:cNvPr>
          <p:cNvSpPr>
            <a:spLocks noGrp="1"/>
          </p:cNvSpPr>
          <p:nvPr>
            <p:ph type="sldNum" sz="quarter" idx="12"/>
          </p:nvPr>
        </p:nvSpPr>
        <p:spPr/>
        <p:txBody>
          <a:bodyPr/>
          <a:lstStyle/>
          <a:p>
            <a:fld id="{FA4FCA09-A334-4A38-8A78-E51DCD588AB3}" type="slidenum">
              <a:rPr lang="en-US" smtClean="0"/>
              <a:t>29</a:t>
            </a:fld>
            <a:endParaRPr lang="en-US"/>
          </a:p>
        </p:txBody>
      </p:sp>
    </p:spTree>
    <p:extLst>
      <p:ext uri="{BB962C8B-B14F-4D97-AF65-F5344CB8AC3E}">
        <p14:creationId xmlns:p14="http://schemas.microsoft.com/office/powerpoint/2010/main" val="3024395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1" descr="A blue and white background&#10;&#10;Description automatically generated">
            <a:extLst>
              <a:ext uri="{FF2B5EF4-FFF2-40B4-BE49-F238E27FC236}">
                <a16:creationId xmlns:a16="http://schemas.microsoft.com/office/drawing/2014/main" id="{FAE484DD-3B83-9EBD-8529-3F823B7AAEF9}"/>
              </a:ext>
            </a:extLst>
          </p:cNvPr>
          <p:cNvPicPr>
            <a:picLocks noChangeAspect="1"/>
          </p:cNvPicPr>
          <p:nvPr/>
        </p:nvPicPr>
        <p:blipFill rotWithShape="1">
          <a:blip r:embed="rId2">
            <a:duotone>
              <a:schemeClr val="bg2">
                <a:shade val="45000"/>
                <a:satMod val="135000"/>
              </a:schemeClr>
              <a:prstClr val="white"/>
            </a:duotone>
          </a:blip>
          <a:srcRect t="9091" r="11516" b="1"/>
          <a:stretch/>
        </p:blipFill>
        <p:spPr>
          <a:xfrm>
            <a:off x="20" y="10"/>
            <a:ext cx="12191980" cy="6857990"/>
          </a:xfrm>
          <a:prstGeom prst="rect">
            <a:avLst/>
          </a:prstGeom>
          <a:noFill/>
        </p:spPr>
      </p:pic>
      <p:sp>
        <p:nvSpPr>
          <p:cNvPr id="42" name="Rectangle 4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55A230-5987-5192-3616-2ACBD67557E2}"/>
              </a:ext>
            </a:extLst>
          </p:cNvPr>
          <p:cNvSpPr>
            <a:spLocks noGrp="1"/>
          </p:cNvSpPr>
          <p:nvPr>
            <p:ph type="title"/>
          </p:nvPr>
        </p:nvSpPr>
        <p:spPr>
          <a:xfrm>
            <a:off x="838200" y="365125"/>
            <a:ext cx="10515600" cy="1325563"/>
          </a:xfrm>
        </p:spPr>
        <p:txBody>
          <a:bodyPr>
            <a:normAutofit/>
          </a:bodyPr>
          <a:lstStyle/>
          <a:p>
            <a:r>
              <a:rPr lang="en-US" i="0">
                <a:effectLst/>
              </a:rPr>
              <a:t>					Agenda</a:t>
            </a:r>
            <a:endParaRPr lang="en-US" dirty="0"/>
          </a:p>
        </p:txBody>
      </p:sp>
      <p:graphicFrame>
        <p:nvGraphicFramePr>
          <p:cNvPr id="22" name="Content Placeholder 2">
            <a:extLst>
              <a:ext uri="{FF2B5EF4-FFF2-40B4-BE49-F238E27FC236}">
                <a16:creationId xmlns:a16="http://schemas.microsoft.com/office/drawing/2014/main" id="{7DC3324E-71C4-8951-0723-8C213EEDD028}"/>
              </a:ext>
            </a:extLst>
          </p:cNvPr>
          <p:cNvGraphicFramePr>
            <a:graphicFrameLocks noGrp="1"/>
          </p:cNvGraphicFramePr>
          <p:nvPr>
            <p:ph idx="1"/>
            <p:extLst>
              <p:ext uri="{D42A27DB-BD31-4B8C-83A1-F6EECF244321}">
                <p14:modId xmlns:p14="http://schemas.microsoft.com/office/powerpoint/2010/main" val="144386867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437D5888-217F-79E9-BD54-99C96996F5A9}"/>
              </a:ext>
            </a:extLst>
          </p:cNvPr>
          <p:cNvSpPr>
            <a:spLocks noGrp="1"/>
          </p:cNvSpPr>
          <p:nvPr>
            <p:ph type="sldNum" sz="quarter" idx="12"/>
          </p:nvPr>
        </p:nvSpPr>
        <p:spPr/>
        <p:txBody>
          <a:bodyPr/>
          <a:lstStyle/>
          <a:p>
            <a:fld id="{FA4FCA09-A334-4A38-8A78-E51DCD588AB3}" type="slidenum">
              <a:rPr lang="en-US" smtClean="0"/>
              <a:t>3</a:t>
            </a:fld>
            <a:endParaRPr lang="en-US"/>
          </a:p>
        </p:txBody>
      </p:sp>
    </p:spTree>
    <p:extLst>
      <p:ext uri="{BB962C8B-B14F-4D97-AF65-F5344CB8AC3E}">
        <p14:creationId xmlns:p14="http://schemas.microsoft.com/office/powerpoint/2010/main" val="1823556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CAD620-6EB0-8A77-B01C-730DCEF9BBD5}"/>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a:solidFill>
                  <a:schemeClr val="tx1"/>
                </a:solidFill>
                <a:latin typeface="+mj-lt"/>
                <a:ea typeface="+mj-ea"/>
                <a:cs typeface="+mj-cs"/>
              </a:rPr>
              <a:t>Test Cases</a:t>
            </a:r>
            <a:br>
              <a:rPr lang="en-US" sz="6000" kern="1200">
                <a:solidFill>
                  <a:schemeClr val="tx1"/>
                </a:solidFill>
                <a:latin typeface="+mj-lt"/>
                <a:ea typeface="+mj-ea"/>
                <a:cs typeface="+mj-cs"/>
              </a:rPr>
            </a:br>
            <a:endParaRPr lang="en-US" sz="6000" kern="1200">
              <a:solidFill>
                <a:schemeClr val="tx1"/>
              </a:solidFill>
              <a:latin typeface="+mj-lt"/>
              <a:ea typeface="+mj-ea"/>
              <a:cs typeface="+mj-cs"/>
            </a:endParaRPr>
          </a:p>
        </p:txBody>
      </p:sp>
      <p:grpSp>
        <p:nvGrpSpPr>
          <p:cNvPr id="15" name="Group 14">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6" name="Straight Connector 1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8">
            <a:extLst>
              <a:ext uri="{FF2B5EF4-FFF2-40B4-BE49-F238E27FC236}">
                <a16:creationId xmlns:a16="http://schemas.microsoft.com/office/drawing/2014/main" id="{9C429473-CBD4-537D-DF71-889A01908916}"/>
              </a:ext>
            </a:extLst>
          </p:cNvPr>
          <p:cNvGraphicFramePr>
            <a:graphicFrameLocks noGrp="1"/>
          </p:cNvGraphicFramePr>
          <p:nvPr>
            <p:ph idx="1"/>
            <p:extLst>
              <p:ext uri="{D42A27DB-BD31-4B8C-83A1-F6EECF244321}">
                <p14:modId xmlns:p14="http://schemas.microsoft.com/office/powerpoint/2010/main" val="3241368685"/>
              </p:ext>
            </p:extLst>
          </p:nvPr>
        </p:nvGraphicFramePr>
        <p:xfrm>
          <a:off x="5640572" y="1876081"/>
          <a:ext cx="5608833" cy="3005625"/>
        </p:xfrm>
        <a:graphic>
          <a:graphicData uri="http://schemas.openxmlformats.org/drawingml/2006/table">
            <a:tbl>
              <a:tblPr firstRow="1" bandRow="1">
                <a:noFill/>
                <a:tableStyleId>{5C22544A-7EE6-4342-B048-85BDC9FD1C3A}</a:tableStyleId>
              </a:tblPr>
              <a:tblGrid>
                <a:gridCol w="596108">
                  <a:extLst>
                    <a:ext uri="{9D8B030D-6E8A-4147-A177-3AD203B41FA5}">
                      <a16:colId xmlns:a16="http://schemas.microsoft.com/office/drawing/2014/main" val="1532989394"/>
                    </a:ext>
                  </a:extLst>
                </a:gridCol>
                <a:gridCol w="606012">
                  <a:extLst>
                    <a:ext uri="{9D8B030D-6E8A-4147-A177-3AD203B41FA5}">
                      <a16:colId xmlns:a16="http://schemas.microsoft.com/office/drawing/2014/main" val="158766930"/>
                    </a:ext>
                  </a:extLst>
                </a:gridCol>
                <a:gridCol w="879212">
                  <a:extLst>
                    <a:ext uri="{9D8B030D-6E8A-4147-A177-3AD203B41FA5}">
                      <a16:colId xmlns:a16="http://schemas.microsoft.com/office/drawing/2014/main" val="715550752"/>
                    </a:ext>
                  </a:extLst>
                </a:gridCol>
                <a:gridCol w="907243">
                  <a:extLst>
                    <a:ext uri="{9D8B030D-6E8A-4147-A177-3AD203B41FA5}">
                      <a16:colId xmlns:a16="http://schemas.microsoft.com/office/drawing/2014/main" val="2860539980"/>
                    </a:ext>
                  </a:extLst>
                </a:gridCol>
                <a:gridCol w="819415">
                  <a:extLst>
                    <a:ext uri="{9D8B030D-6E8A-4147-A177-3AD203B41FA5}">
                      <a16:colId xmlns:a16="http://schemas.microsoft.com/office/drawing/2014/main" val="1826431853"/>
                    </a:ext>
                  </a:extLst>
                </a:gridCol>
                <a:gridCol w="1138958">
                  <a:extLst>
                    <a:ext uri="{9D8B030D-6E8A-4147-A177-3AD203B41FA5}">
                      <a16:colId xmlns:a16="http://schemas.microsoft.com/office/drawing/2014/main" val="2554114878"/>
                    </a:ext>
                  </a:extLst>
                </a:gridCol>
                <a:gridCol w="661885">
                  <a:extLst>
                    <a:ext uri="{9D8B030D-6E8A-4147-A177-3AD203B41FA5}">
                      <a16:colId xmlns:a16="http://schemas.microsoft.com/office/drawing/2014/main" val="3567539043"/>
                    </a:ext>
                  </a:extLst>
                </a:gridCol>
              </a:tblGrid>
              <a:tr h="613524">
                <a:tc>
                  <a:txBody>
                    <a:bodyPr/>
                    <a:lstStyle/>
                    <a:p>
                      <a:r>
                        <a:rPr lang="en-US" sz="900" b="0" cap="all" spc="150">
                          <a:solidFill>
                            <a:schemeClr val="lt1"/>
                          </a:solidFill>
                        </a:rPr>
                        <a:t>Test id</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User story</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Test case</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Current state</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Steps to follow</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Expected result</a:t>
                      </a:r>
                    </a:p>
                  </a:txBody>
                  <a:tcPr marL="80727" marR="80727" marT="80727" marB="80727">
                    <a:lnL w="12700" cmpd="sng">
                      <a:noFill/>
                    </a:lnL>
                    <a:lnR w="12700" cmpd="sng">
                      <a:noFill/>
                    </a:lnR>
                    <a:lnT w="12700" cmpd="sng">
                      <a:noFill/>
                    </a:lnT>
                    <a:lnB w="38100" cmpd="sng">
                      <a:noFill/>
                    </a:lnB>
                    <a:solidFill>
                      <a:srgbClr val="505356"/>
                    </a:solidFill>
                  </a:tcPr>
                </a:tc>
                <a:tc>
                  <a:txBody>
                    <a:bodyPr/>
                    <a:lstStyle/>
                    <a:p>
                      <a:r>
                        <a:rPr lang="en-US" sz="900" b="0" cap="all" spc="150">
                          <a:solidFill>
                            <a:schemeClr val="lt1"/>
                          </a:solidFill>
                        </a:rPr>
                        <a:t>result</a:t>
                      </a:r>
                    </a:p>
                  </a:txBody>
                  <a:tcPr marL="80727" marR="80727" marT="80727" marB="80727">
                    <a:lnL w="12700" cmpd="sng">
                      <a:noFill/>
                    </a:lnL>
                    <a:lnR w="12700" cmpd="sng">
                      <a:noFill/>
                    </a:lnR>
                    <a:lnT w="12700" cmpd="sng">
                      <a:noFill/>
                    </a:lnT>
                    <a:lnB w="38100" cmpd="sng">
                      <a:noFill/>
                    </a:lnB>
                    <a:solidFill>
                      <a:srgbClr val="505356"/>
                    </a:solidFill>
                  </a:tcPr>
                </a:tc>
                <a:extLst>
                  <a:ext uri="{0D108BD9-81ED-4DB2-BD59-A6C34878D82A}">
                    <a16:rowId xmlns:a16="http://schemas.microsoft.com/office/drawing/2014/main" val="1180415477"/>
                  </a:ext>
                </a:extLst>
              </a:tr>
              <a:tr h="532797">
                <a:tc>
                  <a:txBody>
                    <a:bodyPr/>
                    <a:lstStyle/>
                    <a:p>
                      <a:r>
                        <a:rPr lang="en-US" sz="800" cap="none" spc="0">
                          <a:solidFill>
                            <a:schemeClr val="tx1"/>
                          </a:solidFill>
                        </a:rPr>
                        <a:t>TS-51</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SCIDTA-223</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logged into the portal</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details (login details)</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Login-&gt;bot</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r>
                        <a:rPr lang="en-US" sz="800" cap="none" spc="0">
                          <a:solidFill>
                            <a:schemeClr val="tx1"/>
                          </a:solidFill>
                        </a:rPr>
                        <a:t>User should be able to upload the report in the portal</a:t>
                      </a:r>
                    </a:p>
                  </a:txBody>
                  <a:tcPr marL="80727" marR="80727" marT="80727" marB="80727">
                    <a:lnL w="12700" cmpd="sng">
                      <a:noFill/>
                      <a:prstDash val="solid"/>
                    </a:lnL>
                    <a:lnR w="12700" cmpd="sng">
                      <a:noFill/>
                      <a:prstDash val="solid"/>
                    </a:lnR>
                    <a:lnT w="38100" cmpd="sng">
                      <a:noFill/>
                    </a:lnT>
                    <a:lnB w="12700" cmpd="sng">
                      <a:noFill/>
                      <a:prstDash val="solid"/>
                    </a:lnB>
                    <a:noFill/>
                  </a:tcPr>
                </a:tc>
                <a:tc>
                  <a:txBody>
                    <a:bodyPr/>
                    <a:lstStyle/>
                    <a:p>
                      <a:endParaRPr lang="en-US" sz="800" cap="none" spc="0">
                        <a:solidFill>
                          <a:schemeClr val="tx1"/>
                        </a:solidFill>
                      </a:endParaRPr>
                    </a:p>
                    <a:p>
                      <a:r>
                        <a:rPr lang="en-US" sz="800" cap="none" spc="0">
                          <a:solidFill>
                            <a:schemeClr val="tx1"/>
                          </a:solidFill>
                        </a:rPr>
                        <a:t>            </a:t>
                      </a:r>
                    </a:p>
                    <a:p>
                      <a:r>
                        <a:rPr lang="en-US" sz="800" cap="none" spc="0">
                          <a:solidFill>
                            <a:schemeClr val="tx1"/>
                          </a:solidFill>
                        </a:rPr>
                        <a:t>        P</a:t>
                      </a:r>
                    </a:p>
                  </a:txBody>
                  <a:tcPr marL="80727" marR="80727" marT="80727" marB="80727">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1381560104"/>
                  </a:ext>
                </a:extLst>
              </a:tr>
              <a:tr h="649402">
                <a:tc>
                  <a:txBody>
                    <a:bodyPr/>
                    <a:lstStyle/>
                    <a:p>
                      <a:r>
                        <a:rPr lang="en-US" sz="800" cap="none" spc="0">
                          <a:solidFill>
                            <a:schemeClr val="tx1"/>
                          </a:solidFill>
                        </a:rPr>
                        <a:t>TS-52</a:t>
                      </a: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SCIDTA-224</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dirty="0">
                          <a:solidFill>
                            <a:schemeClr val="tx1"/>
                          </a:solidFill>
                        </a:rPr>
                        <a:t>User should able to get the accurate predicted result</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User details (login details) </a:t>
                      </a:r>
                    </a:p>
                    <a:p>
                      <a:r>
                        <a:rPr lang="en-US" sz="800" cap="none" spc="0">
                          <a:solidFill>
                            <a:schemeClr val="tx1"/>
                          </a:solidFill>
                        </a:rPr>
                        <a:t>Update message</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dirty="0">
                          <a:solidFill>
                            <a:schemeClr val="tx1"/>
                          </a:solidFill>
                        </a:rPr>
                        <a:t> </a:t>
                      </a:r>
                    </a:p>
                    <a:p>
                      <a:r>
                        <a:rPr lang="en-US" sz="800" cap="none" spc="0" dirty="0">
                          <a:solidFill>
                            <a:schemeClr val="tx1"/>
                          </a:solidFill>
                        </a:rPr>
                        <a:t>Login-&gt;upload-&gt;result</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User should be able to update the results </a:t>
                      </a: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r>
                        <a:rPr lang="en-US" sz="800" cap="none" spc="0">
                          <a:solidFill>
                            <a:schemeClr val="tx1"/>
                          </a:solidFill>
                        </a:rPr>
                        <a:t>  </a:t>
                      </a:r>
                    </a:p>
                    <a:p>
                      <a:endParaRPr lang="en-US" sz="800" cap="none" spc="0">
                        <a:solidFill>
                          <a:schemeClr val="tx1"/>
                        </a:solidFill>
                      </a:endParaRPr>
                    </a:p>
                    <a:p>
                      <a:r>
                        <a:rPr lang="en-US" sz="800" cap="none" spc="0">
                          <a:solidFill>
                            <a:schemeClr val="tx1"/>
                          </a:solidFill>
                        </a:rPr>
                        <a:t>       p</a:t>
                      </a:r>
                    </a:p>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3473843688"/>
                  </a:ext>
                </a:extLst>
              </a:tr>
              <a:tr h="882613">
                <a:tc>
                  <a:txBody>
                    <a:bodyPr/>
                    <a:lstStyle/>
                    <a:p>
                      <a:r>
                        <a:rPr lang="en-US" sz="800" cap="none" spc="0">
                          <a:solidFill>
                            <a:schemeClr val="tx1"/>
                          </a:solidFill>
                        </a:rPr>
                        <a:t>TS-53</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SCIDTA-225</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dirty="0">
                          <a:solidFill>
                            <a:schemeClr val="tx1"/>
                          </a:solidFill>
                        </a:rPr>
                        <a:t>User need to I can chat with bot for further updates</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  </a:t>
                      </a:r>
                    </a:p>
                    <a:p>
                      <a:r>
                        <a:rPr lang="en-US" sz="800" cap="none" spc="0">
                          <a:solidFill>
                            <a:schemeClr val="tx1"/>
                          </a:solidFill>
                        </a:rPr>
                        <a:t>User logged into the portal</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a:solidFill>
                            <a:schemeClr val="tx1"/>
                          </a:solidFill>
                        </a:rPr>
                        <a:t>Login-&gt;chat bot</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r>
                        <a:rPr lang="en-US" sz="800" cap="none" spc="0" dirty="0">
                          <a:solidFill>
                            <a:schemeClr val="tx1"/>
                          </a:solidFill>
                        </a:rPr>
                        <a:t>User should able to get a new messages from the bot</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tc>
                  <a:txBody>
                    <a:bodyPr/>
                    <a:lstStyle/>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endParaRPr lang="en-US" sz="800" cap="none" spc="0">
                        <a:solidFill>
                          <a:schemeClr val="tx1"/>
                        </a:solidFill>
                      </a:endParaRPr>
                    </a:p>
                    <a:p>
                      <a:r>
                        <a:rPr lang="en-US" sz="800" cap="none" spc="0">
                          <a:solidFill>
                            <a:schemeClr val="tx1"/>
                          </a:solidFill>
                        </a:rPr>
                        <a:t>       P</a:t>
                      </a:r>
                    </a:p>
                  </a:txBody>
                  <a:tcPr marL="80727" marR="80727" marT="80727" marB="80727">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971648802"/>
                  </a:ext>
                </a:extLst>
              </a:tr>
              <a:tr h="316928">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tc>
                  <a:txBody>
                    <a:bodyPr/>
                    <a:lstStyle/>
                    <a:p>
                      <a:endParaRPr lang="en-US" sz="800" cap="none" spc="0" dirty="0">
                        <a:solidFill>
                          <a:schemeClr val="tx1"/>
                        </a:solidFill>
                      </a:endParaRPr>
                    </a:p>
                  </a:txBody>
                  <a:tcPr marL="80727" marR="80727" marT="80727" marB="80727">
                    <a:lnL w="12700" cmpd="sng">
                      <a:noFill/>
                      <a:prstDash val="solid"/>
                    </a:lnL>
                    <a:lnR w="12700" cmpd="sng">
                      <a:noFill/>
                      <a:prstDash val="solid"/>
                    </a:lnR>
                    <a:lnT w="12700" cmpd="sng">
                      <a:noFill/>
                      <a:prstDash val="solid"/>
                    </a:lnT>
                    <a:lnB w="12700" cmpd="sng">
                      <a:noFill/>
                      <a:prstDash val="solid"/>
                    </a:lnB>
                    <a:solidFill>
                      <a:srgbClr val="000000">
                        <a:alpha val="7843"/>
                      </a:srgbClr>
                    </a:solidFill>
                  </a:tcPr>
                </a:tc>
                <a:extLst>
                  <a:ext uri="{0D108BD9-81ED-4DB2-BD59-A6C34878D82A}">
                    <a16:rowId xmlns:a16="http://schemas.microsoft.com/office/drawing/2014/main" val="4034996781"/>
                  </a:ext>
                </a:extLst>
              </a:tr>
            </a:tbl>
          </a:graphicData>
        </a:graphic>
      </p:graphicFrame>
      <p:sp>
        <p:nvSpPr>
          <p:cNvPr id="4" name="Slide Number Placeholder 3">
            <a:extLst>
              <a:ext uri="{FF2B5EF4-FFF2-40B4-BE49-F238E27FC236}">
                <a16:creationId xmlns:a16="http://schemas.microsoft.com/office/drawing/2014/main" id="{473A3E47-76CF-4FA1-1DDF-F13EDC014B3C}"/>
              </a:ext>
            </a:extLst>
          </p:cNvPr>
          <p:cNvSpPr>
            <a:spLocks noGrp="1"/>
          </p:cNvSpPr>
          <p:nvPr>
            <p:ph type="sldNum" sz="quarter" idx="12"/>
          </p:nvPr>
        </p:nvSpPr>
        <p:spPr/>
        <p:txBody>
          <a:bodyPr/>
          <a:lstStyle/>
          <a:p>
            <a:fld id="{FA4FCA09-A334-4A38-8A78-E51DCD588AB3}" type="slidenum">
              <a:rPr lang="en-US" smtClean="0"/>
              <a:t>30</a:t>
            </a:fld>
            <a:endParaRPr lang="en-US"/>
          </a:p>
        </p:txBody>
      </p:sp>
    </p:spTree>
    <p:extLst>
      <p:ext uri="{BB962C8B-B14F-4D97-AF65-F5344CB8AC3E}">
        <p14:creationId xmlns:p14="http://schemas.microsoft.com/office/powerpoint/2010/main" val="9891379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8B3AEB-A7FB-BDE6-8837-654ECAAB5EFE}"/>
              </a:ext>
            </a:extLst>
          </p:cNvPr>
          <p:cNvSpPr>
            <a:spLocks noGrp="1"/>
          </p:cNvSpPr>
          <p:nvPr>
            <p:ph type="title"/>
          </p:nvPr>
        </p:nvSpPr>
        <p:spPr>
          <a:xfrm>
            <a:off x="599609" y="679731"/>
            <a:ext cx="4171994" cy="3736540"/>
          </a:xfrm>
        </p:spPr>
        <p:txBody>
          <a:bodyPr vert="horz" lIns="91440" tIns="45720" rIns="91440" bIns="45720" rtlCol="0" anchor="b">
            <a:normAutofit/>
          </a:bodyPr>
          <a:lstStyle/>
          <a:p>
            <a:r>
              <a:rPr lang="en-US" sz="6000" kern="1200" dirty="0">
                <a:solidFill>
                  <a:schemeClr val="tx1"/>
                </a:solidFill>
                <a:latin typeface="+mj-lt"/>
                <a:ea typeface="+mj-ea"/>
                <a:cs typeface="+mj-cs"/>
              </a:rPr>
              <a:t>Completed and not completed stories </a:t>
            </a:r>
          </a:p>
        </p:txBody>
      </p:sp>
      <p:grpSp>
        <p:nvGrpSpPr>
          <p:cNvPr id="15" name="Group 14">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6" name="Straight Connector 1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8">
            <a:extLst>
              <a:ext uri="{FF2B5EF4-FFF2-40B4-BE49-F238E27FC236}">
                <a16:creationId xmlns:a16="http://schemas.microsoft.com/office/drawing/2014/main" id="{EB0E7FBD-855E-BD7F-4CBF-0244DBFBC7D6}"/>
              </a:ext>
            </a:extLst>
          </p:cNvPr>
          <p:cNvGraphicFramePr>
            <a:graphicFrameLocks noGrp="1"/>
          </p:cNvGraphicFramePr>
          <p:nvPr>
            <p:ph idx="1"/>
            <p:extLst>
              <p:ext uri="{D42A27DB-BD31-4B8C-83A1-F6EECF244321}">
                <p14:modId xmlns:p14="http://schemas.microsoft.com/office/powerpoint/2010/main" val="3070771294"/>
              </p:ext>
            </p:extLst>
          </p:nvPr>
        </p:nvGraphicFramePr>
        <p:xfrm>
          <a:off x="5640572" y="1178786"/>
          <a:ext cx="5608831" cy="4389852"/>
        </p:xfrm>
        <a:graphic>
          <a:graphicData uri="http://schemas.openxmlformats.org/drawingml/2006/table">
            <a:tbl>
              <a:tblPr firstRow="1" bandRow="1">
                <a:noFill/>
                <a:tableStyleId>{5C22544A-7EE6-4342-B048-85BDC9FD1C3A}</a:tableStyleId>
              </a:tblPr>
              <a:tblGrid>
                <a:gridCol w="1272699">
                  <a:extLst>
                    <a:ext uri="{9D8B030D-6E8A-4147-A177-3AD203B41FA5}">
                      <a16:colId xmlns:a16="http://schemas.microsoft.com/office/drawing/2014/main" val="1687605337"/>
                    </a:ext>
                  </a:extLst>
                </a:gridCol>
                <a:gridCol w="2909541">
                  <a:extLst>
                    <a:ext uri="{9D8B030D-6E8A-4147-A177-3AD203B41FA5}">
                      <a16:colId xmlns:a16="http://schemas.microsoft.com/office/drawing/2014/main" val="1965396606"/>
                    </a:ext>
                  </a:extLst>
                </a:gridCol>
                <a:gridCol w="1426591">
                  <a:extLst>
                    <a:ext uri="{9D8B030D-6E8A-4147-A177-3AD203B41FA5}">
                      <a16:colId xmlns:a16="http://schemas.microsoft.com/office/drawing/2014/main" val="1642865160"/>
                    </a:ext>
                  </a:extLst>
                </a:gridCol>
              </a:tblGrid>
              <a:tr h="621640">
                <a:tc>
                  <a:txBody>
                    <a:bodyPr/>
                    <a:lstStyle/>
                    <a:p>
                      <a:r>
                        <a:rPr lang="en-US" sz="2300" b="1">
                          <a:solidFill>
                            <a:schemeClr val="tx1">
                              <a:lumMod val="75000"/>
                              <a:lumOff val="25000"/>
                            </a:schemeClr>
                          </a:solidFill>
                        </a:rPr>
                        <a:t>key</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300" b="1">
                          <a:solidFill>
                            <a:schemeClr val="tx1">
                              <a:lumMod val="75000"/>
                              <a:lumOff val="25000"/>
                            </a:schemeClr>
                          </a:solidFill>
                        </a:rPr>
                        <a:t>Name</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300" b="1">
                          <a:solidFill>
                            <a:schemeClr val="tx1">
                              <a:lumMod val="75000"/>
                              <a:lumOff val="25000"/>
                            </a:schemeClr>
                          </a:solidFill>
                        </a:rPr>
                        <a:t>status</a:t>
                      </a:r>
                    </a:p>
                  </a:txBody>
                  <a:tcPr marL="230237" marR="172678" marT="115118" marB="115118">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1402118301"/>
                  </a:ext>
                </a:extLst>
              </a:tr>
              <a:tr h="3768212">
                <a:tc>
                  <a:txBody>
                    <a:bodyPr/>
                    <a:lstStyle/>
                    <a:p>
                      <a:r>
                        <a:rPr lang="en-US" sz="1600" dirty="0">
                          <a:solidFill>
                            <a:schemeClr val="tx1">
                              <a:lumMod val="75000"/>
                              <a:lumOff val="25000"/>
                            </a:schemeClr>
                          </a:solidFill>
                        </a:rPr>
                        <a:t>SCARS-50</a:t>
                      </a:r>
                    </a:p>
                    <a:p>
                      <a:endParaRPr lang="en-US" sz="1600" dirty="0">
                        <a:solidFill>
                          <a:schemeClr val="tx1">
                            <a:lumMod val="75000"/>
                            <a:lumOff val="25000"/>
                          </a:schemeClr>
                        </a:solidFill>
                      </a:endParaRPr>
                    </a:p>
                    <a:p>
                      <a:r>
                        <a:rPr lang="en-US" sz="1600" dirty="0">
                          <a:solidFill>
                            <a:schemeClr val="tx1">
                              <a:lumMod val="75000"/>
                              <a:lumOff val="25000"/>
                            </a:schemeClr>
                          </a:solidFill>
                        </a:rPr>
                        <a:t>SCARS-51</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SCARS-52</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SCARS-53</a:t>
                      </a: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tc>
                  <a:txBody>
                    <a:bodyPr/>
                    <a:lstStyle/>
                    <a:p>
                      <a:r>
                        <a:rPr lang="en-US" sz="1600" dirty="0">
                          <a:solidFill>
                            <a:schemeClr val="tx1">
                              <a:lumMod val="75000"/>
                              <a:lumOff val="25000"/>
                            </a:schemeClr>
                          </a:solidFill>
                        </a:rPr>
                        <a:t>Develop the MI model AI on render</a:t>
                      </a:r>
                    </a:p>
                    <a:p>
                      <a:r>
                        <a:rPr lang="en-US" sz="1600" dirty="0">
                          <a:solidFill>
                            <a:schemeClr val="tx1">
                              <a:lumMod val="75000"/>
                              <a:lumOff val="25000"/>
                            </a:schemeClr>
                          </a:solidFill>
                        </a:rPr>
                        <a:t>User results through the AI detection to predict the disease</a:t>
                      </a:r>
                    </a:p>
                    <a:p>
                      <a:endParaRPr lang="en-US" sz="1600" dirty="0">
                        <a:solidFill>
                          <a:schemeClr val="tx1">
                            <a:lumMod val="75000"/>
                            <a:lumOff val="25000"/>
                          </a:schemeClr>
                        </a:solidFill>
                      </a:endParaRPr>
                    </a:p>
                    <a:p>
                      <a:r>
                        <a:rPr lang="en-US" sz="1600" dirty="0">
                          <a:solidFill>
                            <a:schemeClr val="tx1">
                              <a:lumMod val="75000"/>
                              <a:lumOff val="25000"/>
                            </a:schemeClr>
                          </a:solidFill>
                        </a:rPr>
                        <a:t>Analysis of report with the previous </a:t>
                      </a:r>
                      <a:r>
                        <a:rPr lang="en-US" sz="1600" dirty="0" err="1">
                          <a:solidFill>
                            <a:schemeClr val="tx1">
                              <a:lumMod val="75000"/>
                              <a:lumOff val="25000"/>
                            </a:schemeClr>
                          </a:solidFill>
                        </a:rPr>
                        <a:t>repoort</a:t>
                      </a:r>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Updating the user reports to doctor through portal </a:t>
                      </a: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tc>
                  <a:txBody>
                    <a:bodyPr/>
                    <a:lstStyle/>
                    <a:p>
                      <a:r>
                        <a:rPr lang="en-US" sz="1600" dirty="0">
                          <a:solidFill>
                            <a:schemeClr val="tx1">
                              <a:lumMod val="75000"/>
                              <a:lumOff val="25000"/>
                            </a:schemeClr>
                          </a:solidFill>
                        </a:rPr>
                        <a:t>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p>
                      <a:r>
                        <a:rPr lang="en-US" sz="1600" dirty="0">
                          <a:solidFill>
                            <a:schemeClr val="tx1">
                              <a:lumMod val="75000"/>
                              <a:lumOff val="25000"/>
                            </a:schemeClr>
                          </a:solidFill>
                        </a:rPr>
                        <a:t>Not done</a:t>
                      </a:r>
                    </a:p>
                    <a:p>
                      <a:endParaRPr lang="en-US" sz="1600" dirty="0">
                        <a:solidFill>
                          <a:schemeClr val="tx1">
                            <a:lumMod val="75000"/>
                            <a:lumOff val="25000"/>
                          </a:schemeClr>
                        </a:solidFill>
                      </a:endParaRPr>
                    </a:p>
                    <a:p>
                      <a:r>
                        <a:rPr lang="en-US" sz="1600" dirty="0">
                          <a:solidFill>
                            <a:schemeClr val="tx1">
                              <a:lumMod val="75000"/>
                              <a:lumOff val="25000"/>
                            </a:schemeClr>
                          </a:solidFill>
                        </a:rPr>
                        <a:t>Not Done</a:t>
                      </a:r>
                    </a:p>
                    <a:p>
                      <a:endParaRPr lang="en-US" sz="1600" dirty="0">
                        <a:solidFill>
                          <a:schemeClr val="tx1">
                            <a:lumMod val="75000"/>
                            <a:lumOff val="25000"/>
                          </a:schemeClr>
                        </a:solidFill>
                      </a:endParaRPr>
                    </a:p>
                    <a:p>
                      <a:endParaRPr lang="en-US" sz="1600" dirty="0">
                        <a:solidFill>
                          <a:schemeClr val="tx1">
                            <a:lumMod val="75000"/>
                            <a:lumOff val="25000"/>
                          </a:schemeClr>
                        </a:solidFill>
                      </a:endParaRPr>
                    </a:p>
                  </a:txBody>
                  <a:tcPr marL="230237" marR="172678" marT="115118" marB="115118">
                    <a:lnL w="12700" cmpd="sng">
                      <a:noFill/>
                      <a:prstDash val="solid"/>
                    </a:lnL>
                    <a:lnR w="12700" cmpd="sng">
                      <a:noFill/>
                      <a:prstDash val="solid"/>
                    </a:lnR>
                    <a:lnT w="9525" cap="flat" cmpd="sng" algn="ctr">
                      <a:solidFill>
                        <a:srgbClr val="C7C6C1"/>
                      </a:solidFill>
                      <a:prstDash val="solid"/>
                    </a:lnT>
                    <a:lnB w="12700" cmpd="sng">
                      <a:noFill/>
                      <a:prstDash val="solid"/>
                    </a:lnB>
                    <a:noFill/>
                  </a:tcPr>
                </a:tc>
                <a:extLst>
                  <a:ext uri="{0D108BD9-81ED-4DB2-BD59-A6C34878D82A}">
                    <a16:rowId xmlns:a16="http://schemas.microsoft.com/office/drawing/2014/main" val="1559768536"/>
                  </a:ext>
                </a:extLst>
              </a:tr>
            </a:tbl>
          </a:graphicData>
        </a:graphic>
      </p:graphicFrame>
      <p:sp>
        <p:nvSpPr>
          <p:cNvPr id="4" name="Slide Number Placeholder 3">
            <a:extLst>
              <a:ext uri="{FF2B5EF4-FFF2-40B4-BE49-F238E27FC236}">
                <a16:creationId xmlns:a16="http://schemas.microsoft.com/office/drawing/2014/main" id="{D302D81D-7DB1-3CED-1354-3402EC2BD9F1}"/>
              </a:ext>
            </a:extLst>
          </p:cNvPr>
          <p:cNvSpPr>
            <a:spLocks noGrp="1"/>
          </p:cNvSpPr>
          <p:nvPr>
            <p:ph type="sldNum" sz="quarter" idx="12"/>
          </p:nvPr>
        </p:nvSpPr>
        <p:spPr/>
        <p:txBody>
          <a:bodyPr/>
          <a:lstStyle/>
          <a:p>
            <a:fld id="{FA4FCA09-A334-4A38-8A78-E51DCD588AB3}" type="slidenum">
              <a:rPr lang="en-US" smtClean="0"/>
              <a:t>31</a:t>
            </a:fld>
            <a:endParaRPr lang="en-US"/>
          </a:p>
        </p:txBody>
      </p:sp>
    </p:spTree>
    <p:extLst>
      <p:ext uri="{BB962C8B-B14F-4D97-AF65-F5344CB8AC3E}">
        <p14:creationId xmlns:p14="http://schemas.microsoft.com/office/powerpoint/2010/main" val="40806943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useBgFill="1">
        <p:nvSpPr>
          <p:cNvPr id="455" name="Rectangle 454">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Right Triangle 456">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9" name="Rectangle 458">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F320380-4DBD-53A4-F942-D20105A50353}"/>
              </a:ext>
            </a:extLst>
          </p:cNvPr>
          <p:cNvSpPr txBox="1"/>
          <p:nvPr/>
        </p:nvSpPr>
        <p:spPr>
          <a:xfrm>
            <a:off x="4082144" y="2566426"/>
            <a:ext cx="4865914" cy="769441"/>
          </a:xfrm>
          <a:prstGeom prst="rect">
            <a:avLst/>
          </a:prstGeom>
          <a:noFill/>
        </p:spPr>
        <p:txBody>
          <a:bodyPr wrap="square" rtlCol="0">
            <a:spAutoFit/>
          </a:bodyPr>
          <a:lstStyle/>
          <a:p>
            <a:r>
              <a:rPr lang="en-US" sz="4400" dirty="0"/>
              <a:t>Thank you!!!</a:t>
            </a:r>
          </a:p>
        </p:txBody>
      </p:sp>
      <p:sp>
        <p:nvSpPr>
          <p:cNvPr id="4" name="Slide Number Placeholder 3">
            <a:extLst>
              <a:ext uri="{FF2B5EF4-FFF2-40B4-BE49-F238E27FC236}">
                <a16:creationId xmlns:a16="http://schemas.microsoft.com/office/drawing/2014/main" id="{008714BB-DC66-BF68-9469-9CB7EAC768D1}"/>
              </a:ext>
            </a:extLst>
          </p:cNvPr>
          <p:cNvSpPr>
            <a:spLocks noGrp="1"/>
          </p:cNvSpPr>
          <p:nvPr>
            <p:ph type="sldNum" sz="quarter" idx="12"/>
          </p:nvPr>
        </p:nvSpPr>
        <p:spPr/>
        <p:txBody>
          <a:bodyPr/>
          <a:lstStyle/>
          <a:p>
            <a:fld id="{FA4FCA09-A334-4A38-8A78-E51DCD588AB3}" type="slidenum">
              <a:rPr lang="en-US" smtClean="0"/>
              <a:t>32</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6FD7672-78BE-4D6F-A711-2CDB79B52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4662" y="323519"/>
            <a:ext cx="4323899" cy="6212748"/>
          </a:xfrm>
          <a:custGeom>
            <a:avLst/>
            <a:gdLst>
              <a:gd name="connsiteX0" fmla="*/ 0 w 4323899"/>
              <a:gd name="connsiteY0" fmla="*/ 0 h 6212748"/>
              <a:gd name="connsiteX1" fmla="*/ 742501 w 4323899"/>
              <a:gd name="connsiteY1" fmla="*/ 0 h 6212748"/>
              <a:gd name="connsiteX2" fmla="*/ 4323899 w 4323899"/>
              <a:gd name="connsiteY2" fmla="*/ 0 h 6212748"/>
              <a:gd name="connsiteX3" fmla="*/ 4323899 w 4323899"/>
              <a:gd name="connsiteY3" fmla="*/ 2864954 h 6212748"/>
              <a:gd name="connsiteX4" fmla="*/ 880454 w 4323899"/>
              <a:gd name="connsiteY4" fmla="*/ 6212748 h 6212748"/>
              <a:gd name="connsiteX5" fmla="*/ 0 w 4323899"/>
              <a:gd name="connsiteY5" fmla="*/ 6212748 h 6212748"/>
              <a:gd name="connsiteX6" fmla="*/ 0 w 4323899"/>
              <a:gd name="connsiteY6" fmla="*/ 6210962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3899" h="6212748">
                <a:moveTo>
                  <a:pt x="0" y="0"/>
                </a:moveTo>
                <a:lnTo>
                  <a:pt x="742501" y="0"/>
                </a:lnTo>
                <a:lnTo>
                  <a:pt x="4323899" y="0"/>
                </a:lnTo>
                <a:lnTo>
                  <a:pt x="4323899" y="2864954"/>
                </a:lnTo>
                <a:lnTo>
                  <a:pt x="880454" y="6212748"/>
                </a:lnTo>
                <a:lnTo>
                  <a:pt x="0" y="6212748"/>
                </a:lnTo>
                <a:lnTo>
                  <a:pt x="0" y="6210962"/>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ight Triangle 26">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C6B8B-F876-42E5-64C7-1E9F2C9515D6}"/>
              </a:ext>
            </a:extLst>
          </p:cNvPr>
          <p:cNvSpPr>
            <a:spLocks noGrp="1"/>
          </p:cNvSpPr>
          <p:nvPr>
            <p:ph type="title"/>
          </p:nvPr>
        </p:nvSpPr>
        <p:spPr>
          <a:xfrm>
            <a:off x="8029293" y="806364"/>
            <a:ext cx="3354636" cy="2847413"/>
          </a:xfrm>
        </p:spPr>
        <p:txBody>
          <a:bodyPr vert="horz" lIns="91440" tIns="45720" rIns="91440" bIns="45720" rtlCol="0" anchor="b">
            <a:normAutofit/>
          </a:bodyPr>
          <a:lstStyle/>
          <a:p>
            <a:r>
              <a:rPr lang="en-US" sz="5100" i="0" kern="1200">
                <a:solidFill>
                  <a:schemeClr val="tx1"/>
                </a:solidFill>
                <a:effectLst/>
                <a:latin typeface="+mj-lt"/>
                <a:ea typeface="+mj-ea"/>
                <a:cs typeface="+mj-cs"/>
              </a:rPr>
              <a:t>			Project Description</a:t>
            </a:r>
            <a:endParaRPr lang="en-US" sz="5100" kern="1200">
              <a:solidFill>
                <a:schemeClr val="tx1"/>
              </a:solidFill>
              <a:latin typeface="+mj-lt"/>
              <a:ea typeface="+mj-ea"/>
              <a:cs typeface="+mj-cs"/>
            </a:endParaRPr>
          </a:p>
        </p:txBody>
      </p:sp>
      <p:graphicFrame>
        <p:nvGraphicFramePr>
          <p:cNvPr id="5" name="Table 4">
            <a:extLst>
              <a:ext uri="{FF2B5EF4-FFF2-40B4-BE49-F238E27FC236}">
                <a16:creationId xmlns:a16="http://schemas.microsoft.com/office/drawing/2014/main" id="{F7387755-BF19-ECC4-0C5C-551DD6E8F603}"/>
              </a:ext>
            </a:extLst>
          </p:cNvPr>
          <p:cNvGraphicFramePr>
            <a:graphicFrameLocks noGrp="1"/>
          </p:cNvGraphicFramePr>
          <p:nvPr>
            <p:extLst>
              <p:ext uri="{D42A27DB-BD31-4B8C-83A1-F6EECF244321}">
                <p14:modId xmlns:p14="http://schemas.microsoft.com/office/powerpoint/2010/main" val="394708651"/>
              </p:ext>
            </p:extLst>
          </p:nvPr>
        </p:nvGraphicFramePr>
        <p:xfrm>
          <a:off x="1296558" y="1693982"/>
          <a:ext cx="5604636" cy="3452522"/>
        </p:xfrm>
        <a:graphic>
          <a:graphicData uri="http://schemas.openxmlformats.org/drawingml/2006/table">
            <a:tbl>
              <a:tblPr firstRow="1" bandRow="1">
                <a:solidFill>
                  <a:srgbClr val="F2F2F2">
                    <a:alpha val="30196"/>
                  </a:srgbClr>
                </a:solidFill>
                <a:tableStyleId>{073A0DAA-6AF3-43AB-8588-CEC1D06C72B9}</a:tableStyleId>
              </a:tblPr>
              <a:tblGrid>
                <a:gridCol w="1832964">
                  <a:extLst>
                    <a:ext uri="{9D8B030D-6E8A-4147-A177-3AD203B41FA5}">
                      <a16:colId xmlns:a16="http://schemas.microsoft.com/office/drawing/2014/main" val="3810757049"/>
                    </a:ext>
                  </a:extLst>
                </a:gridCol>
                <a:gridCol w="3771672">
                  <a:extLst>
                    <a:ext uri="{9D8B030D-6E8A-4147-A177-3AD203B41FA5}">
                      <a16:colId xmlns:a16="http://schemas.microsoft.com/office/drawing/2014/main" val="1951141255"/>
                    </a:ext>
                  </a:extLst>
                </a:gridCol>
              </a:tblGrid>
              <a:tr h="554646">
                <a:tc>
                  <a:txBody>
                    <a:bodyPr/>
                    <a:lstStyle/>
                    <a:p>
                      <a:endParaRPr lang="en-US" sz="900" b="0" cap="none" spc="0">
                        <a:solidFill>
                          <a:schemeClr val="bg1"/>
                        </a:solidFill>
                      </a:endParaRPr>
                    </a:p>
                    <a:p>
                      <a:endParaRPr lang="en-US" sz="900" b="0" cap="none" spc="0">
                        <a:solidFill>
                          <a:schemeClr val="bg1"/>
                        </a:solidFill>
                      </a:endParaRPr>
                    </a:p>
                    <a:p>
                      <a:r>
                        <a:rPr lang="en-US" sz="900" b="0" cap="none" spc="0">
                          <a:solidFill>
                            <a:schemeClr val="bg1"/>
                          </a:solidFill>
                        </a:rPr>
                        <a:t>Project Name:</a:t>
                      </a:r>
                    </a:p>
                  </a:txBody>
                  <a:tcPr marL="77934" marR="59949" marT="59949" marB="59949" anchor="ctr">
                    <a:lnL w="19050" cap="flat" cmpd="sng" algn="ctr">
                      <a:noFill/>
                      <a:prstDash val="solid"/>
                    </a:lnL>
                    <a:lnR w="12700" cmpd="sng">
                      <a:noFill/>
                    </a:lnR>
                    <a:lnT w="19050" cap="flat" cmpd="sng" algn="ctr">
                      <a:noFill/>
                      <a:prstDash val="solid"/>
                    </a:lnT>
                    <a:lnB w="38100" cmpd="sng">
                      <a:noFill/>
                    </a:lnB>
                    <a:solidFill>
                      <a:schemeClr val="accent1"/>
                    </a:solidFill>
                  </a:tcPr>
                </a:tc>
                <a:tc>
                  <a:txBody>
                    <a:bodyPr/>
                    <a:lstStyle/>
                    <a:p>
                      <a:endParaRPr lang="en-US" sz="900" b="0" cap="none" spc="0">
                        <a:solidFill>
                          <a:schemeClr val="bg1"/>
                        </a:solidFill>
                      </a:endParaRPr>
                    </a:p>
                    <a:p>
                      <a:endParaRPr lang="en-US" sz="900" b="0" cap="none" spc="0">
                        <a:solidFill>
                          <a:schemeClr val="bg1"/>
                        </a:solidFill>
                      </a:endParaRPr>
                    </a:p>
                    <a:p>
                      <a:r>
                        <a:rPr lang="en-US" sz="900" b="0" cap="none" spc="0">
                          <a:solidFill>
                            <a:schemeClr val="bg1"/>
                          </a:solidFill>
                        </a:rPr>
                        <a:t>SARS Covid-19 detection through AI</a:t>
                      </a:r>
                    </a:p>
                  </a:txBody>
                  <a:tcPr marL="77934" marR="59949" marT="59949" marB="59949"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2240485806"/>
                  </a:ext>
                </a:extLst>
              </a:tr>
              <a:tr h="554646">
                <a:tc>
                  <a:txBody>
                    <a:bodyPr/>
                    <a:lstStyle/>
                    <a:p>
                      <a:endParaRPr lang="en-US" sz="900" b="1" cap="none" spc="0">
                        <a:solidFill>
                          <a:schemeClr val="tx1"/>
                        </a:solidFill>
                      </a:endParaRPr>
                    </a:p>
                    <a:p>
                      <a:endParaRPr lang="en-US" sz="900" b="1" cap="none" spc="0">
                        <a:solidFill>
                          <a:schemeClr val="tx1"/>
                        </a:solidFill>
                      </a:endParaRPr>
                    </a:p>
                    <a:p>
                      <a:r>
                        <a:rPr lang="en-US" sz="900" b="1" cap="none" spc="0">
                          <a:solidFill>
                            <a:schemeClr val="tx1"/>
                          </a:solidFill>
                        </a:rPr>
                        <a:t>Team:</a:t>
                      </a:r>
                    </a:p>
                  </a:txBody>
                  <a:tcPr marL="77934" marR="59949" marT="59949" marB="59949">
                    <a:lnL w="38100" cap="flat" cmpd="sng" algn="ctr">
                      <a:noFill/>
                      <a:prstDash val="solid"/>
                    </a:lnL>
                    <a:lnR w="6350" cap="flat" cmpd="sng" algn="ctr">
                      <a:solidFill>
                        <a:schemeClr val="tx1">
                          <a:lumMod val="75000"/>
                          <a:lumOff val="25000"/>
                        </a:schemeClr>
                      </a:solidFill>
                      <a:prstDash val="solid"/>
                    </a:lnR>
                    <a:lnT w="38100" cmpd="sng">
                      <a:noFill/>
                    </a:lnT>
                    <a:lnB w="6350" cap="flat" cmpd="sng" algn="ctr">
                      <a:noFill/>
                      <a:prstDash val="solid"/>
                    </a:lnB>
                    <a:solidFill>
                      <a:srgbClr val="F2F2F2">
                        <a:alpha val="30196"/>
                      </a:srgbClr>
                    </a:solidFill>
                  </a:tcPr>
                </a:tc>
                <a:tc>
                  <a:txBody>
                    <a:bodyPr/>
                    <a:lstStyle/>
                    <a:p>
                      <a:endParaRPr lang="en-US" sz="900" cap="none" spc="0">
                        <a:solidFill>
                          <a:schemeClr val="tx1"/>
                        </a:solidFill>
                      </a:endParaRPr>
                    </a:p>
                    <a:p>
                      <a:endParaRPr lang="en-US" sz="900" cap="none" spc="0">
                        <a:solidFill>
                          <a:schemeClr val="tx1"/>
                        </a:solidFill>
                      </a:endParaRPr>
                    </a:p>
                    <a:p>
                      <a:r>
                        <a:rPr lang="en-US" sz="900" cap="none" spc="0">
                          <a:solidFill>
                            <a:schemeClr val="tx1"/>
                          </a:solidFill>
                        </a:rPr>
                        <a:t>Mission Possible</a:t>
                      </a:r>
                    </a:p>
                  </a:txBody>
                  <a:tcPr marL="77934" marR="59949" marT="59949" marB="59949">
                    <a:lnL w="6350" cap="flat" cmpd="sng" algn="ctr">
                      <a:solidFill>
                        <a:schemeClr val="tx1">
                          <a:lumMod val="75000"/>
                          <a:lumOff val="25000"/>
                        </a:schemeClr>
                      </a:solidFill>
                      <a:prstDash val="solid"/>
                    </a:lnL>
                    <a:lnR w="38100" cap="flat" cmpd="sng" algn="ctr">
                      <a:noFill/>
                      <a:prstDash val="solid"/>
                    </a:lnR>
                    <a:lnT w="38100" cmpd="sng">
                      <a:noFill/>
                    </a:lnT>
                    <a:lnB w="6350" cap="flat" cmpd="sng" algn="ctr">
                      <a:noFill/>
                      <a:prstDash val="solid"/>
                    </a:lnB>
                    <a:solidFill>
                      <a:srgbClr val="F2F2F2">
                        <a:alpha val="30196"/>
                      </a:srgbClr>
                    </a:solidFill>
                  </a:tcPr>
                </a:tc>
                <a:extLst>
                  <a:ext uri="{0D108BD9-81ED-4DB2-BD59-A6C34878D82A}">
                    <a16:rowId xmlns:a16="http://schemas.microsoft.com/office/drawing/2014/main" val="1774397717"/>
                  </a:ext>
                </a:extLst>
              </a:tr>
              <a:tr h="1505655">
                <a:tc>
                  <a:txBody>
                    <a:bodyPr/>
                    <a:lstStyle/>
                    <a:p>
                      <a:r>
                        <a:rPr lang="en-US" sz="900" b="1" cap="none" spc="0">
                          <a:solidFill>
                            <a:schemeClr val="tx1"/>
                          </a:solidFill>
                        </a:rPr>
                        <a:t>Project description:</a:t>
                      </a:r>
                    </a:p>
                  </a:txBody>
                  <a:tcPr marL="77934" marR="59949" marT="59949" marB="59949">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r>
                        <a:rPr lang="en-US" sz="900" b="1" cap="none" spc="0">
                          <a:solidFill>
                            <a:schemeClr val="tx1"/>
                          </a:solidFill>
                        </a:rPr>
                        <a:t>For</a:t>
                      </a:r>
                      <a:r>
                        <a:rPr lang="en-US" sz="900" cap="none" spc="0">
                          <a:solidFill>
                            <a:schemeClr val="tx1"/>
                          </a:solidFill>
                        </a:rPr>
                        <a:t> </a:t>
                      </a:r>
                      <a:r>
                        <a:rPr lang="en-US" sz="900" b="0" cap="none" spc="0">
                          <a:solidFill>
                            <a:schemeClr val="tx1"/>
                          </a:solidFill>
                        </a:rPr>
                        <a:t>users </a:t>
                      </a:r>
                    </a:p>
                    <a:p>
                      <a:r>
                        <a:rPr lang="en-US" sz="900" b="1" cap="none" spc="0">
                          <a:solidFill>
                            <a:schemeClr val="tx1"/>
                          </a:solidFill>
                        </a:rPr>
                        <a:t>Who</a:t>
                      </a:r>
                      <a:r>
                        <a:rPr lang="en-US" sz="900" b="0" cap="none" spc="0">
                          <a:solidFill>
                            <a:schemeClr val="tx1"/>
                          </a:solidFill>
                        </a:rPr>
                        <a:t> want to know their feedback on covid-19 reports</a:t>
                      </a:r>
                    </a:p>
                    <a:p>
                      <a:r>
                        <a:rPr lang="en-US" sz="900" b="1" cap="none" spc="0">
                          <a:solidFill>
                            <a:schemeClr val="tx1"/>
                          </a:solidFill>
                        </a:rPr>
                        <a:t>the</a:t>
                      </a:r>
                      <a:r>
                        <a:rPr lang="en-US" sz="900" b="0" cap="none" spc="0">
                          <a:solidFill>
                            <a:schemeClr val="tx1"/>
                          </a:solidFill>
                        </a:rPr>
                        <a:t> let it free</a:t>
                      </a:r>
                    </a:p>
                    <a:p>
                      <a:r>
                        <a:rPr lang="en-US" sz="900" b="1" cap="none" spc="0">
                          <a:solidFill>
                            <a:schemeClr val="tx1"/>
                          </a:solidFill>
                        </a:rPr>
                        <a:t>Is a </a:t>
                      </a:r>
                      <a:r>
                        <a:rPr lang="en-US" sz="900" b="0" cap="none" spc="0">
                          <a:solidFill>
                            <a:schemeClr val="tx1"/>
                          </a:solidFill>
                        </a:rPr>
                        <a:t>web app</a:t>
                      </a:r>
                    </a:p>
                    <a:p>
                      <a:r>
                        <a:rPr lang="en-US" sz="900" b="1" cap="none" spc="0">
                          <a:solidFill>
                            <a:schemeClr val="tx1"/>
                          </a:solidFill>
                        </a:rPr>
                        <a:t>That </a:t>
                      </a:r>
                      <a:r>
                        <a:rPr lang="en-US" sz="900" b="0" cap="none" spc="0">
                          <a:solidFill>
                            <a:schemeClr val="tx1"/>
                          </a:solidFill>
                        </a:rPr>
                        <a:t>checks users reports and provides the accurate result</a:t>
                      </a:r>
                    </a:p>
                    <a:p>
                      <a:r>
                        <a:rPr lang="en-US" sz="900" b="1" cap="none" spc="0">
                          <a:solidFill>
                            <a:schemeClr val="tx1"/>
                          </a:solidFill>
                        </a:rPr>
                        <a:t>Unlike</a:t>
                      </a:r>
                      <a:r>
                        <a:rPr lang="en-US" sz="900" b="0" cap="none" spc="0">
                          <a:solidFill>
                            <a:schemeClr val="tx1"/>
                          </a:solidFill>
                        </a:rPr>
                        <a:t> if users not able to go hospitals in the covid-19 situation</a:t>
                      </a:r>
                    </a:p>
                    <a:p>
                      <a:r>
                        <a:rPr lang="en-US" sz="900" b="1" cap="none" spc="0">
                          <a:solidFill>
                            <a:schemeClr val="tx1"/>
                          </a:solidFill>
                        </a:rPr>
                        <a:t>Our application </a:t>
                      </a:r>
                      <a:r>
                        <a:rPr lang="en-US" sz="900" b="0" cap="none" spc="0">
                          <a:solidFill>
                            <a:schemeClr val="tx1"/>
                          </a:solidFill>
                        </a:rPr>
                        <a:t>will help them to submit their reports and they can get their accurate result. Based on their result they can order the medical kit and they can make an appointment to the doctors as well.</a:t>
                      </a:r>
                    </a:p>
                    <a:p>
                      <a:endParaRPr lang="en-US" sz="900" cap="none" spc="0">
                        <a:solidFill>
                          <a:schemeClr val="tx1"/>
                        </a:solidFill>
                      </a:endParaRPr>
                    </a:p>
                  </a:txBody>
                  <a:tcPr marL="77934" marR="59949" marT="59949" marB="59949">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4068803522"/>
                  </a:ext>
                </a:extLst>
              </a:tr>
              <a:tr h="554646">
                <a:tc>
                  <a:txBody>
                    <a:bodyPr/>
                    <a:lstStyle/>
                    <a:p>
                      <a:r>
                        <a:rPr lang="en-US" sz="900" b="1" cap="none" spc="0">
                          <a:solidFill>
                            <a:schemeClr val="tx1"/>
                          </a:solidFill>
                        </a:rPr>
                        <a:t>Benefits outcomes:</a:t>
                      </a:r>
                    </a:p>
                  </a:txBody>
                  <a:tcPr marL="77934" marR="59949" marT="59949" marB="59949">
                    <a:lnL w="38100" cap="flat" cmpd="sng" algn="ctr">
                      <a:noFill/>
                      <a:prstDash val="solid"/>
                    </a:lnL>
                    <a:lnR w="6350" cap="flat" cmpd="sng" algn="ctr">
                      <a:solidFill>
                        <a:schemeClr val="tx1">
                          <a:lumMod val="75000"/>
                          <a:lumOff val="25000"/>
                        </a:schemeClr>
                      </a:solidFill>
                      <a:prstDash val="solid"/>
                    </a:lnR>
                    <a:lnT w="12700" cmpd="sng">
                      <a:noFill/>
                      <a:prstDash val="solid"/>
                    </a:lnT>
                    <a:lnB w="6350" cap="flat" cmpd="sng" algn="ctr">
                      <a:noFill/>
                      <a:prstDash val="solid"/>
                    </a:lnB>
                    <a:solidFill>
                      <a:srgbClr val="F2F2F2">
                        <a:alpha val="30196"/>
                      </a:srgbClr>
                    </a:solidFill>
                  </a:tcPr>
                </a:tc>
                <a:tc>
                  <a:txBody>
                    <a:bodyPr/>
                    <a:lstStyle/>
                    <a:p>
                      <a:r>
                        <a:rPr lang="en-US" sz="900" cap="none" spc="0">
                          <a:solidFill>
                            <a:schemeClr val="tx1"/>
                          </a:solidFill>
                        </a:rPr>
                        <a:t>It the users can use our application they can easily get their covid-19 accurate feedback. Based on that they can order the tool kit and they can take the precautions s well.</a:t>
                      </a:r>
                    </a:p>
                  </a:txBody>
                  <a:tcPr marL="77934" marR="59949" marT="59949" marB="59949">
                    <a:lnL w="6350" cap="flat" cmpd="sng" algn="ctr">
                      <a:solidFill>
                        <a:schemeClr val="tx1">
                          <a:lumMod val="75000"/>
                          <a:lumOff val="25000"/>
                        </a:schemeClr>
                      </a:solidFill>
                      <a:prstDash val="solid"/>
                    </a:lnL>
                    <a:lnR w="38100" cap="flat" cmpd="sng" algn="ctr">
                      <a:noFill/>
                      <a:prstDash val="solid"/>
                    </a:lnR>
                    <a:lnT w="12700" cmpd="sng">
                      <a:noFill/>
                      <a:prstDash val="solid"/>
                    </a:lnT>
                    <a:lnB w="6350" cap="flat" cmpd="sng" algn="ctr">
                      <a:noFill/>
                      <a:prstDash val="solid"/>
                    </a:lnB>
                    <a:solidFill>
                      <a:srgbClr val="F2F2F2">
                        <a:alpha val="30196"/>
                      </a:srgbClr>
                    </a:solidFill>
                  </a:tcPr>
                </a:tc>
                <a:extLst>
                  <a:ext uri="{0D108BD9-81ED-4DB2-BD59-A6C34878D82A}">
                    <a16:rowId xmlns:a16="http://schemas.microsoft.com/office/drawing/2014/main" val="1663638550"/>
                  </a:ext>
                </a:extLst>
              </a:tr>
              <a:tr h="282929">
                <a:tc>
                  <a:txBody>
                    <a:bodyPr/>
                    <a:lstStyle/>
                    <a:p>
                      <a:r>
                        <a:rPr lang="en-US" sz="900" b="1" cap="none" spc="0">
                          <a:solidFill>
                            <a:schemeClr val="tx1"/>
                          </a:solidFill>
                        </a:rPr>
                        <a:t>github link:</a:t>
                      </a:r>
                    </a:p>
                  </a:txBody>
                  <a:tcPr marL="77934" marR="59949" marT="59949" marB="59949">
                    <a:lnL w="6350" cap="flat" cmpd="sng" algn="ctr">
                      <a:noFill/>
                      <a:prstDash val="solid"/>
                    </a:lnL>
                    <a:lnR w="6350" cap="flat" cmpd="sng" algn="ctr">
                      <a:noFill/>
                      <a:prstDash val="solid"/>
                    </a:lnR>
                    <a:lnT w="6350" cap="flat" cmpd="sng" algn="ctr">
                      <a:noFill/>
                      <a:prstDash val="solid"/>
                    </a:lnT>
                    <a:lnB w="12700" cmpd="sng">
                      <a:noFill/>
                      <a:prstDash val="solid"/>
                    </a:lnB>
                    <a:solidFill>
                      <a:schemeClr val="bg1">
                        <a:lumMod val="95000"/>
                      </a:schemeClr>
                    </a:solidFill>
                  </a:tcPr>
                </a:tc>
                <a:tc>
                  <a:txBody>
                    <a:bodyPr/>
                    <a:lstStyle/>
                    <a:p>
                      <a:r>
                        <a:rPr lang="en-US" sz="900" cap="none" spc="0">
                          <a:solidFill>
                            <a:schemeClr val="tx1"/>
                          </a:solidFill>
                        </a:rPr>
                        <a:t>https://github.com/htmw/2023S-Team4/wiki</a:t>
                      </a:r>
                    </a:p>
                  </a:txBody>
                  <a:tcPr marL="77934" marR="59949" marT="59949" marB="59949">
                    <a:lnL w="6350" cap="flat" cmpd="sng" algn="ctr">
                      <a:noFill/>
                      <a:prstDash val="solid"/>
                    </a:lnL>
                    <a:lnR w="12700" cmpd="sng">
                      <a:noFill/>
                      <a:prstDash val="solid"/>
                    </a:lnR>
                    <a:lnT w="635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833031438"/>
                  </a:ext>
                </a:extLst>
              </a:tr>
            </a:tbl>
          </a:graphicData>
        </a:graphic>
      </p:graphicFrame>
      <p:sp>
        <p:nvSpPr>
          <p:cNvPr id="4" name="Slide Number Placeholder 3">
            <a:extLst>
              <a:ext uri="{FF2B5EF4-FFF2-40B4-BE49-F238E27FC236}">
                <a16:creationId xmlns:a16="http://schemas.microsoft.com/office/drawing/2014/main" id="{BC74B16A-09BC-8EB8-6D2F-1FEB60710992}"/>
              </a:ext>
            </a:extLst>
          </p:cNvPr>
          <p:cNvSpPr>
            <a:spLocks noGrp="1"/>
          </p:cNvSpPr>
          <p:nvPr>
            <p:ph type="sldNum" sz="quarter" idx="12"/>
          </p:nvPr>
        </p:nvSpPr>
        <p:spPr/>
        <p:txBody>
          <a:bodyPr/>
          <a:lstStyle/>
          <a:p>
            <a:fld id="{FA4FCA09-A334-4A38-8A78-E51DCD588AB3}" type="slidenum">
              <a:rPr lang="en-US" smtClean="0"/>
              <a:t>4</a:t>
            </a:fld>
            <a:endParaRPr lang="en-US"/>
          </a:p>
        </p:txBody>
      </p:sp>
    </p:spTree>
    <p:extLst>
      <p:ext uri="{BB962C8B-B14F-4D97-AF65-F5344CB8AC3E}">
        <p14:creationId xmlns:p14="http://schemas.microsoft.com/office/powerpoint/2010/main" val="2626567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96F7CD-7AA6-36FE-C1F3-336A9A7AC756}"/>
              </a:ext>
            </a:extLst>
          </p:cNvPr>
          <p:cNvSpPr>
            <a:spLocks noGrp="1"/>
          </p:cNvSpPr>
          <p:nvPr>
            <p:ph type="title"/>
          </p:nvPr>
        </p:nvSpPr>
        <p:spPr>
          <a:xfrm>
            <a:off x="589560" y="856180"/>
            <a:ext cx="4560584" cy="1128068"/>
          </a:xfrm>
        </p:spPr>
        <p:txBody>
          <a:bodyPr anchor="ctr">
            <a:normAutofit/>
          </a:bodyPr>
          <a:lstStyle/>
          <a:p>
            <a:r>
              <a:rPr lang="en-US" sz="3700" i="0">
                <a:effectLst/>
              </a:rPr>
              <a:t>Team working agreement</a:t>
            </a:r>
            <a:endParaRPr lang="en-US" sz="3700"/>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57EE10-4E45-B353-3A9D-692F6912F406}"/>
              </a:ext>
            </a:extLst>
          </p:cNvPr>
          <p:cNvSpPr>
            <a:spLocks noGrp="1"/>
          </p:cNvSpPr>
          <p:nvPr>
            <p:ph idx="1"/>
          </p:nvPr>
        </p:nvSpPr>
        <p:spPr>
          <a:xfrm>
            <a:off x="590719" y="2330505"/>
            <a:ext cx="4559425" cy="3979585"/>
          </a:xfrm>
        </p:spPr>
        <p:txBody>
          <a:bodyPr anchor="ctr">
            <a:normAutofit/>
          </a:bodyPr>
          <a:lstStyle/>
          <a:p>
            <a:pPr>
              <a:buFont typeface="Wingdings" pitchFamily="2" charset="2"/>
              <a:buChar char="v"/>
            </a:pPr>
            <a:r>
              <a:rPr lang="en-US" sz="1900">
                <a:latin typeface="Times New Roman" panose="02020603050405020304" pitchFamily="18" charset="0"/>
                <a:cs typeface="Times New Roman" panose="02020603050405020304" pitchFamily="18" charset="0"/>
              </a:rPr>
              <a:t> We held a Zoom meeting on Sunday’s during which we discussed Sprint-5 and allocated tasks to each team member.</a:t>
            </a:r>
          </a:p>
          <a:p>
            <a:pPr>
              <a:buFont typeface="Wingdings" pitchFamily="2" charset="2"/>
              <a:buChar char="v"/>
            </a:pPr>
            <a:r>
              <a:rPr lang="en-US" sz="1900">
                <a:latin typeface="Times New Roman" panose="02020603050405020304" pitchFamily="18" charset="0"/>
                <a:cs typeface="Times New Roman" panose="02020603050405020304" pitchFamily="18" charset="0"/>
              </a:rPr>
              <a:t>Every team member is expected to be prepared with their assigned tasks completed within the agreed-upon deadlines.</a:t>
            </a:r>
          </a:p>
          <a:p>
            <a:pPr>
              <a:buFont typeface="Wingdings" pitchFamily="2" charset="2"/>
              <a:buChar char="v"/>
            </a:pPr>
            <a:r>
              <a:rPr lang="en-US" sz="1900">
                <a:latin typeface="Times New Roman" panose="02020603050405020304" pitchFamily="18" charset="0"/>
                <a:cs typeface="Times New Roman" panose="02020603050405020304" pitchFamily="18" charset="0"/>
              </a:rPr>
              <a:t>To ensure that everyone is well-informed about their roles and responsibilities and comfortable in fulfilling them.</a:t>
            </a:r>
          </a:p>
          <a:p>
            <a:pPr>
              <a:buFont typeface="Wingdings" pitchFamily="2" charset="2"/>
              <a:buChar char="v"/>
            </a:pPr>
            <a:r>
              <a:rPr lang="en-US" sz="1900" b="0" i="0">
                <a:effectLst/>
                <a:latin typeface="Times New Roman" panose="02020603050405020304" pitchFamily="18" charset="0"/>
                <a:cs typeface="Times New Roman" panose="02020603050405020304" pitchFamily="18" charset="0"/>
              </a:rPr>
              <a:t>We've set clear expectations for task completion and established specific deadlines.</a:t>
            </a:r>
            <a:endParaRPr lang="en-US" sz="190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kydivers make a formation above the clouds">
            <a:extLst>
              <a:ext uri="{FF2B5EF4-FFF2-40B4-BE49-F238E27FC236}">
                <a16:creationId xmlns:a16="http://schemas.microsoft.com/office/drawing/2014/main" id="{57BF0748-E902-6830-CE37-2472B4DEEE54}"/>
              </a:ext>
            </a:extLst>
          </p:cNvPr>
          <p:cNvPicPr>
            <a:picLocks noChangeAspect="1"/>
          </p:cNvPicPr>
          <p:nvPr/>
        </p:nvPicPr>
        <p:blipFill rotWithShape="1">
          <a:blip r:embed="rId2"/>
          <a:srcRect l="20539" r="10604" b="1"/>
          <a:stretch/>
        </p:blipFill>
        <p:spPr>
          <a:xfrm>
            <a:off x="5977788" y="799352"/>
            <a:ext cx="5425410" cy="5259296"/>
          </a:xfrm>
          <a:prstGeom prst="rect">
            <a:avLst/>
          </a:prstGeom>
          <a:noFill/>
        </p:spPr>
      </p:pic>
      <p:sp>
        <p:nvSpPr>
          <p:cNvPr id="6" name="Slide Number Placeholder 5">
            <a:extLst>
              <a:ext uri="{FF2B5EF4-FFF2-40B4-BE49-F238E27FC236}">
                <a16:creationId xmlns:a16="http://schemas.microsoft.com/office/drawing/2014/main" id="{80EADCAB-7800-27F9-4999-FCC06F2E8AC4}"/>
              </a:ext>
            </a:extLst>
          </p:cNvPr>
          <p:cNvSpPr>
            <a:spLocks noGrp="1"/>
          </p:cNvSpPr>
          <p:nvPr>
            <p:ph type="sldNum" sz="quarter" idx="12"/>
          </p:nvPr>
        </p:nvSpPr>
        <p:spPr/>
        <p:txBody>
          <a:bodyPr/>
          <a:lstStyle/>
          <a:p>
            <a:fld id="{FA4FCA09-A334-4A38-8A78-E51DCD588AB3}" type="slidenum">
              <a:rPr lang="en-US" smtClean="0"/>
              <a:t>5</a:t>
            </a:fld>
            <a:endParaRPr lang="en-US"/>
          </a:p>
        </p:txBody>
      </p:sp>
    </p:spTree>
    <p:extLst>
      <p:ext uri="{BB962C8B-B14F-4D97-AF65-F5344CB8AC3E}">
        <p14:creationId xmlns:p14="http://schemas.microsoft.com/office/powerpoint/2010/main" val="3676570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F83025-502C-CFC8-7F92-D40767CD7E9E}"/>
              </a:ext>
            </a:extLst>
          </p:cNvPr>
          <p:cNvSpPr>
            <a:spLocks noGrp="1"/>
          </p:cNvSpPr>
          <p:nvPr>
            <p:ph type="ctrTitle"/>
          </p:nvPr>
        </p:nvSpPr>
        <p:spPr>
          <a:xfrm>
            <a:off x="1371597" y="348865"/>
            <a:ext cx="10044023" cy="877729"/>
          </a:xfrm>
        </p:spPr>
        <p:txBody>
          <a:bodyPr vert="horz" lIns="91440" tIns="45720" rIns="91440" bIns="45720" rtlCol="0" anchor="ctr">
            <a:normAutofit/>
          </a:bodyPr>
          <a:lstStyle/>
          <a:p>
            <a:pPr algn="l"/>
            <a:r>
              <a:rPr lang="en-US" sz="4000" i="0" kern="1200">
                <a:solidFill>
                  <a:srgbClr val="FFFFFF"/>
                </a:solidFill>
                <a:effectLst/>
                <a:latin typeface="+mj-lt"/>
                <a:ea typeface="+mj-ea"/>
                <a:cs typeface="+mj-cs"/>
              </a:rPr>
              <a:t>Team Member Roles and Responsibilities</a:t>
            </a:r>
            <a:endParaRPr lang="en-US" sz="4000" kern="1200">
              <a:solidFill>
                <a:srgbClr val="FFFFFF"/>
              </a:solidFill>
              <a:latin typeface="+mj-lt"/>
              <a:ea typeface="+mj-ea"/>
              <a:cs typeface="+mj-cs"/>
            </a:endParaRPr>
          </a:p>
        </p:txBody>
      </p:sp>
      <p:pic>
        <p:nvPicPr>
          <p:cNvPr id="6" name="Content Placeholder 4" descr="A person standing on a balcony overlooking a city at night&#10;&#10;Description automatically generated with medium confidence">
            <a:extLst>
              <a:ext uri="{FF2B5EF4-FFF2-40B4-BE49-F238E27FC236}">
                <a16:creationId xmlns:a16="http://schemas.microsoft.com/office/drawing/2014/main" id="{A7DD5E35-A118-B060-DC35-F685CC980563}"/>
              </a:ext>
            </a:extLst>
          </p:cNvPr>
          <p:cNvPicPr>
            <a:picLocks noChangeAspect="1"/>
          </p:cNvPicPr>
          <p:nvPr/>
        </p:nvPicPr>
        <p:blipFill rotWithShape="1">
          <a:blip r:embed="rId2"/>
          <a:srcRect t="10040" r="3" b="16793"/>
          <a:stretch/>
        </p:blipFill>
        <p:spPr>
          <a:xfrm>
            <a:off x="943601" y="2112579"/>
            <a:ext cx="3447791" cy="3363608"/>
          </a:xfrm>
          <a:prstGeom prst="rect">
            <a:avLst/>
          </a:prstGeom>
          <a:noFill/>
          <a:ln w="28575">
            <a:noFill/>
          </a:ln>
        </p:spPr>
      </p:pic>
      <p:pic>
        <p:nvPicPr>
          <p:cNvPr id="7" name="Picture 6" descr="A person standing in front of a white wall&#10;&#10;Description automatically generated">
            <a:extLst>
              <a:ext uri="{FF2B5EF4-FFF2-40B4-BE49-F238E27FC236}">
                <a16:creationId xmlns:a16="http://schemas.microsoft.com/office/drawing/2014/main" id="{6ACC37B5-5775-D9CF-A312-CC4D4B6337B6}"/>
              </a:ext>
            </a:extLst>
          </p:cNvPr>
          <p:cNvPicPr>
            <a:picLocks noChangeAspect="1"/>
          </p:cNvPicPr>
          <p:nvPr/>
        </p:nvPicPr>
        <p:blipFill rotWithShape="1">
          <a:blip r:embed="rId3"/>
          <a:srcRect r="2" b="26610"/>
          <a:stretch/>
        </p:blipFill>
        <p:spPr>
          <a:xfrm>
            <a:off x="4370117" y="2112579"/>
            <a:ext cx="3437325" cy="3363608"/>
          </a:xfrm>
          <a:prstGeom prst="rect">
            <a:avLst/>
          </a:prstGeom>
          <a:noFill/>
          <a:ln w="28575">
            <a:noFill/>
          </a:ln>
        </p:spPr>
      </p:pic>
      <p:sp>
        <p:nvSpPr>
          <p:cNvPr id="11" name="TextBox 10">
            <a:extLst>
              <a:ext uri="{FF2B5EF4-FFF2-40B4-BE49-F238E27FC236}">
                <a16:creationId xmlns:a16="http://schemas.microsoft.com/office/drawing/2014/main" id="{7AFF843F-87F4-72DE-AEC6-B5B0D3628A57}"/>
              </a:ext>
            </a:extLst>
          </p:cNvPr>
          <p:cNvSpPr txBox="1"/>
          <p:nvPr/>
        </p:nvSpPr>
        <p:spPr>
          <a:xfrm>
            <a:off x="1628082" y="5753833"/>
            <a:ext cx="1740691"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Hanith atluri</a:t>
            </a:r>
          </a:p>
          <a:p>
            <a:pPr defTabSz="777240">
              <a:spcAft>
                <a:spcPts val="600"/>
              </a:spcAft>
            </a:pPr>
            <a:r>
              <a:rPr lang="en-US" sz="1530" kern="1200">
                <a:solidFill>
                  <a:schemeClr val="tx1"/>
                </a:solidFill>
                <a:latin typeface="+mn-lt"/>
                <a:ea typeface="+mn-ea"/>
                <a:cs typeface="+mn-cs"/>
              </a:rPr>
              <a:t>    (Tester)</a:t>
            </a:r>
            <a:endParaRPr lang="en-US"/>
          </a:p>
        </p:txBody>
      </p:sp>
      <p:sp>
        <p:nvSpPr>
          <p:cNvPr id="13" name="TextBox 12">
            <a:extLst>
              <a:ext uri="{FF2B5EF4-FFF2-40B4-BE49-F238E27FC236}">
                <a16:creationId xmlns:a16="http://schemas.microsoft.com/office/drawing/2014/main" id="{1B817F3A-3180-D4BF-3E78-951BD356B0C9}"/>
              </a:ext>
            </a:extLst>
          </p:cNvPr>
          <p:cNvSpPr txBox="1"/>
          <p:nvPr/>
        </p:nvSpPr>
        <p:spPr>
          <a:xfrm>
            <a:off x="5037465" y="5753832"/>
            <a:ext cx="2154648"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           Vamshi</a:t>
            </a:r>
          </a:p>
          <a:p>
            <a:pPr defTabSz="777240">
              <a:spcAft>
                <a:spcPts val="600"/>
              </a:spcAft>
            </a:pPr>
            <a:r>
              <a:rPr lang="en-US" sz="1530" kern="1200">
                <a:solidFill>
                  <a:schemeClr val="tx1"/>
                </a:solidFill>
                <a:latin typeface="+mn-lt"/>
                <a:ea typeface="+mn-ea"/>
                <a:cs typeface="+mn-cs"/>
              </a:rPr>
              <a:t>(Product manager)</a:t>
            </a:r>
            <a:endParaRPr lang="en-US"/>
          </a:p>
        </p:txBody>
      </p:sp>
      <p:pic>
        <p:nvPicPr>
          <p:cNvPr id="21" name="Picture 20" descr="A person sitting on a bench&#10;&#10;Description automatically generated with medium confidence">
            <a:extLst>
              <a:ext uri="{FF2B5EF4-FFF2-40B4-BE49-F238E27FC236}">
                <a16:creationId xmlns:a16="http://schemas.microsoft.com/office/drawing/2014/main" id="{B0F3A4FE-43BC-1D26-16B1-8103973BE55D}"/>
              </a:ext>
            </a:extLst>
          </p:cNvPr>
          <p:cNvPicPr>
            <a:picLocks noChangeAspect="1"/>
          </p:cNvPicPr>
          <p:nvPr/>
        </p:nvPicPr>
        <p:blipFill>
          <a:blip r:embed="rId4"/>
          <a:stretch>
            <a:fillRect/>
          </a:stretch>
        </p:blipFill>
        <p:spPr>
          <a:xfrm>
            <a:off x="7833453" y="2112579"/>
            <a:ext cx="3438886" cy="3363608"/>
          </a:xfrm>
          <a:prstGeom prst="rect">
            <a:avLst/>
          </a:prstGeom>
        </p:spPr>
      </p:pic>
      <p:sp>
        <p:nvSpPr>
          <p:cNvPr id="22" name="TextBox 21">
            <a:extLst>
              <a:ext uri="{FF2B5EF4-FFF2-40B4-BE49-F238E27FC236}">
                <a16:creationId xmlns:a16="http://schemas.microsoft.com/office/drawing/2014/main" id="{44F12AB4-9EA4-7CDE-24E9-5201409FFE20}"/>
              </a:ext>
            </a:extLst>
          </p:cNvPr>
          <p:cNvSpPr txBox="1"/>
          <p:nvPr/>
        </p:nvSpPr>
        <p:spPr>
          <a:xfrm>
            <a:off x="8392435" y="5753832"/>
            <a:ext cx="2320922" cy="640175"/>
          </a:xfrm>
          <a:prstGeom prst="rect">
            <a:avLst/>
          </a:prstGeom>
          <a:noFill/>
        </p:spPr>
        <p:txBody>
          <a:bodyPr wrap="square" rtlCol="0">
            <a:spAutoFit/>
          </a:bodyPr>
          <a:lstStyle/>
          <a:p>
            <a:pPr defTabSz="777240">
              <a:spcAft>
                <a:spcPts val="600"/>
              </a:spcAft>
            </a:pPr>
            <a:r>
              <a:rPr lang="en-US" sz="1530" kern="1200">
                <a:solidFill>
                  <a:schemeClr val="tx1"/>
                </a:solidFill>
                <a:latin typeface="+mn-lt"/>
                <a:ea typeface="+mn-ea"/>
                <a:cs typeface="+mn-cs"/>
              </a:rPr>
              <a:t>     </a:t>
            </a:r>
            <a:r>
              <a:rPr lang="en-US" sz="1530" kern="1200" err="1">
                <a:solidFill>
                  <a:schemeClr val="tx1"/>
                </a:solidFill>
                <a:latin typeface="+mn-lt"/>
                <a:ea typeface="+mn-ea"/>
                <a:cs typeface="+mn-cs"/>
              </a:rPr>
              <a:t>Alekhya</a:t>
            </a:r>
            <a:endParaRPr lang="en-US" sz="1530" kern="1200">
              <a:solidFill>
                <a:schemeClr val="tx1"/>
              </a:solidFill>
              <a:latin typeface="+mn-lt"/>
              <a:ea typeface="+mn-ea"/>
              <a:cs typeface="+mn-cs"/>
            </a:endParaRPr>
          </a:p>
          <a:p>
            <a:pPr defTabSz="777240">
              <a:spcAft>
                <a:spcPts val="600"/>
              </a:spcAft>
            </a:pPr>
            <a:r>
              <a:rPr lang="en-US" sz="1530" kern="1200">
                <a:solidFill>
                  <a:schemeClr val="tx1"/>
                </a:solidFill>
                <a:latin typeface="+mn-lt"/>
                <a:ea typeface="+mn-ea"/>
                <a:cs typeface="+mn-cs"/>
              </a:rPr>
              <a:t>    (</a:t>
            </a:r>
            <a:r>
              <a:rPr lang="en-US" sz="1530" kern="1200" err="1">
                <a:solidFill>
                  <a:schemeClr val="tx1"/>
                </a:solidFill>
                <a:latin typeface="+mn-lt"/>
                <a:ea typeface="+mn-ea"/>
                <a:cs typeface="+mn-cs"/>
              </a:rPr>
              <a:t>Facilator</a:t>
            </a:r>
            <a:r>
              <a:rPr lang="en-US" sz="1530" kern="1200">
                <a:solidFill>
                  <a:schemeClr val="tx1"/>
                </a:solidFill>
                <a:latin typeface="+mn-lt"/>
                <a:ea typeface="+mn-ea"/>
                <a:cs typeface="+mn-cs"/>
              </a:rPr>
              <a:t>)</a:t>
            </a:r>
            <a:endParaRPr lang="en-US"/>
          </a:p>
        </p:txBody>
      </p:sp>
      <p:sp>
        <p:nvSpPr>
          <p:cNvPr id="4" name="Slide Number Placeholder 3">
            <a:extLst>
              <a:ext uri="{FF2B5EF4-FFF2-40B4-BE49-F238E27FC236}">
                <a16:creationId xmlns:a16="http://schemas.microsoft.com/office/drawing/2014/main" id="{B82400B1-D1F0-082D-1E09-5C4AD797375C}"/>
              </a:ext>
            </a:extLst>
          </p:cNvPr>
          <p:cNvSpPr>
            <a:spLocks noGrp="1"/>
          </p:cNvSpPr>
          <p:nvPr>
            <p:ph type="sldNum" sz="quarter" idx="12"/>
          </p:nvPr>
        </p:nvSpPr>
        <p:spPr/>
        <p:txBody>
          <a:bodyPr/>
          <a:lstStyle/>
          <a:p>
            <a:fld id="{FA4FCA09-A334-4A38-8A78-E51DCD588AB3}" type="slidenum">
              <a:rPr lang="en-US" smtClean="0"/>
              <a:t>6</a:t>
            </a:fld>
            <a:endParaRPr lang="en-US"/>
          </a:p>
        </p:txBody>
      </p:sp>
    </p:spTree>
    <p:extLst>
      <p:ext uri="{BB962C8B-B14F-4D97-AF65-F5344CB8AC3E}">
        <p14:creationId xmlns:p14="http://schemas.microsoft.com/office/powerpoint/2010/main" val="2582993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1"/>
            <a:ext cx="12191990" cy="168864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F83025-502C-CFC8-7F92-D40767CD7E9E}"/>
              </a:ext>
            </a:extLst>
          </p:cNvPr>
          <p:cNvSpPr>
            <a:spLocks noGrp="1"/>
          </p:cNvSpPr>
          <p:nvPr>
            <p:ph type="ctrTitle"/>
          </p:nvPr>
        </p:nvSpPr>
        <p:spPr>
          <a:xfrm>
            <a:off x="1156851" y="637762"/>
            <a:ext cx="9888496" cy="900131"/>
          </a:xfrm>
        </p:spPr>
        <p:txBody>
          <a:bodyPr vert="horz" lIns="91440" tIns="45720" rIns="91440" bIns="45720" rtlCol="0" anchor="t">
            <a:normAutofit/>
          </a:bodyPr>
          <a:lstStyle/>
          <a:p>
            <a:pPr algn="l"/>
            <a:r>
              <a:rPr lang="en-US" sz="4000" i="0" kern="1200" dirty="0">
                <a:solidFill>
                  <a:schemeClr val="bg1"/>
                </a:solidFill>
                <a:effectLst/>
                <a:latin typeface="+mj-lt"/>
                <a:ea typeface="+mj-ea"/>
                <a:cs typeface="+mj-cs"/>
              </a:rPr>
              <a:t>Team Member Roles and Responsibilities</a:t>
            </a:r>
            <a:endParaRPr lang="en-US" sz="4000" kern="1200" dirty="0">
              <a:solidFill>
                <a:schemeClr val="bg1"/>
              </a:solidFill>
              <a:latin typeface="+mj-lt"/>
              <a:ea typeface="+mj-ea"/>
              <a:cs typeface="+mj-cs"/>
            </a:endParaRPr>
          </a:p>
        </p:txBody>
      </p:sp>
      <p:sp>
        <p:nvSpPr>
          <p:cNvPr id="29" name="Rectangle 28">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21546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AFF843F-87F4-72DE-AEC6-B5B0D3628A57}"/>
              </a:ext>
            </a:extLst>
          </p:cNvPr>
          <p:cNvSpPr txBox="1"/>
          <p:nvPr/>
        </p:nvSpPr>
        <p:spPr>
          <a:xfrm>
            <a:off x="1926675" y="5654797"/>
            <a:ext cx="1622234"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Venkatesh</a:t>
            </a:r>
          </a:p>
          <a:p>
            <a:pPr defTabSz="722376">
              <a:spcAft>
                <a:spcPts val="600"/>
              </a:spcAft>
            </a:pPr>
            <a:r>
              <a:rPr lang="en-US" sz="1422" kern="1200">
                <a:solidFill>
                  <a:schemeClr val="tx1"/>
                </a:solidFill>
                <a:latin typeface="+mn-lt"/>
                <a:ea typeface="+mn-ea"/>
                <a:cs typeface="+mn-cs"/>
              </a:rPr>
              <a:t>(Quality Analyst)</a:t>
            </a:r>
            <a:endParaRPr lang="en-US"/>
          </a:p>
        </p:txBody>
      </p:sp>
      <p:sp>
        <p:nvSpPr>
          <p:cNvPr id="13" name="TextBox 12">
            <a:extLst>
              <a:ext uri="{FF2B5EF4-FFF2-40B4-BE49-F238E27FC236}">
                <a16:creationId xmlns:a16="http://schemas.microsoft.com/office/drawing/2014/main" id="{1B817F3A-3180-D4BF-3E78-951BD356B0C9}"/>
              </a:ext>
            </a:extLst>
          </p:cNvPr>
          <p:cNvSpPr txBox="1"/>
          <p:nvPr/>
        </p:nvSpPr>
        <p:spPr>
          <a:xfrm>
            <a:off x="4801040" y="5654796"/>
            <a:ext cx="2605715"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           Reshma </a:t>
            </a:r>
            <a:r>
              <a:rPr lang="en-US" sz="1422" kern="1200" err="1">
                <a:solidFill>
                  <a:schemeClr val="tx1"/>
                </a:solidFill>
                <a:latin typeface="+mn-lt"/>
                <a:ea typeface="+mn-ea"/>
                <a:cs typeface="+mn-cs"/>
              </a:rPr>
              <a:t>Gonu</a:t>
            </a:r>
            <a:endParaRPr lang="en-US" sz="1422" kern="1200">
              <a:solidFill>
                <a:schemeClr val="tx1"/>
              </a:solidFill>
              <a:latin typeface="+mn-lt"/>
              <a:ea typeface="+mn-ea"/>
              <a:cs typeface="+mn-cs"/>
            </a:endParaRPr>
          </a:p>
          <a:p>
            <a:pPr defTabSz="722376">
              <a:spcAft>
                <a:spcPts val="600"/>
              </a:spcAft>
            </a:pPr>
            <a:r>
              <a:rPr lang="en-US" sz="1422" kern="1200">
                <a:solidFill>
                  <a:schemeClr val="tx1"/>
                </a:solidFill>
                <a:latin typeface="+mn-lt"/>
                <a:ea typeface="+mn-ea"/>
                <a:cs typeface="+mn-cs"/>
              </a:rPr>
              <a:t>             (Developer)</a:t>
            </a:r>
            <a:endParaRPr lang="en-US"/>
          </a:p>
        </p:txBody>
      </p:sp>
      <p:sp>
        <p:nvSpPr>
          <p:cNvPr id="22" name="TextBox 21">
            <a:extLst>
              <a:ext uri="{FF2B5EF4-FFF2-40B4-BE49-F238E27FC236}">
                <a16:creationId xmlns:a16="http://schemas.microsoft.com/office/drawing/2014/main" id="{44F12AB4-9EA4-7CDE-24E9-5201409FFE20}"/>
              </a:ext>
            </a:extLst>
          </p:cNvPr>
          <p:cNvSpPr txBox="1"/>
          <p:nvPr/>
        </p:nvSpPr>
        <p:spPr>
          <a:xfrm>
            <a:off x="8230701" y="5654796"/>
            <a:ext cx="2162979" cy="606961"/>
          </a:xfrm>
          <a:prstGeom prst="rect">
            <a:avLst/>
          </a:prstGeom>
          <a:noFill/>
        </p:spPr>
        <p:txBody>
          <a:bodyPr wrap="square" rtlCol="0">
            <a:spAutoFit/>
          </a:bodyPr>
          <a:lstStyle/>
          <a:p>
            <a:pPr defTabSz="722376">
              <a:spcAft>
                <a:spcPts val="600"/>
              </a:spcAft>
            </a:pPr>
            <a:r>
              <a:rPr lang="en-US" sz="1422" kern="1200">
                <a:solidFill>
                  <a:schemeClr val="tx1"/>
                </a:solidFill>
                <a:latin typeface="+mn-lt"/>
                <a:ea typeface="+mn-ea"/>
                <a:cs typeface="+mn-cs"/>
              </a:rPr>
              <a:t>     Anusha </a:t>
            </a:r>
            <a:r>
              <a:rPr lang="en-US" sz="1422" kern="1200" err="1">
                <a:solidFill>
                  <a:schemeClr val="tx1"/>
                </a:solidFill>
                <a:latin typeface="+mn-lt"/>
                <a:ea typeface="+mn-ea"/>
                <a:cs typeface="+mn-cs"/>
              </a:rPr>
              <a:t>Nunna</a:t>
            </a:r>
            <a:endParaRPr lang="en-US" sz="1422" kern="1200">
              <a:solidFill>
                <a:schemeClr val="tx1"/>
              </a:solidFill>
              <a:latin typeface="+mn-lt"/>
              <a:ea typeface="+mn-ea"/>
              <a:cs typeface="+mn-cs"/>
            </a:endParaRPr>
          </a:p>
          <a:p>
            <a:pPr defTabSz="722376">
              <a:spcAft>
                <a:spcPts val="600"/>
              </a:spcAft>
            </a:pPr>
            <a:r>
              <a:rPr lang="en-US" sz="1422" kern="1200">
                <a:solidFill>
                  <a:schemeClr val="tx1"/>
                </a:solidFill>
                <a:latin typeface="+mn-lt"/>
                <a:ea typeface="+mn-ea"/>
                <a:cs typeface="+mn-cs"/>
              </a:rPr>
              <a:t>        (Developer)</a:t>
            </a:r>
            <a:endParaRPr lang="en-US"/>
          </a:p>
        </p:txBody>
      </p:sp>
      <p:pic>
        <p:nvPicPr>
          <p:cNvPr id="3" name="Content Placeholder 140" descr="A person standing in front of a white wall&#10;&#10;Description automatically generated with medium confidence">
            <a:extLst>
              <a:ext uri="{FF2B5EF4-FFF2-40B4-BE49-F238E27FC236}">
                <a16:creationId xmlns:a16="http://schemas.microsoft.com/office/drawing/2014/main" id="{CA76141C-EE75-0F94-2789-C56FC2CC9409}"/>
              </a:ext>
            </a:extLst>
          </p:cNvPr>
          <p:cNvPicPr>
            <a:picLocks noChangeAspect="1"/>
          </p:cNvPicPr>
          <p:nvPr/>
        </p:nvPicPr>
        <p:blipFill>
          <a:blip r:embed="rId2"/>
          <a:stretch>
            <a:fillRect/>
          </a:stretch>
        </p:blipFill>
        <p:spPr>
          <a:xfrm>
            <a:off x="1313605" y="2261337"/>
            <a:ext cx="3077908" cy="3216122"/>
          </a:xfrm>
          <a:prstGeom prst="rect">
            <a:avLst/>
          </a:prstGeom>
        </p:spPr>
      </p:pic>
      <p:pic>
        <p:nvPicPr>
          <p:cNvPr id="4" name="Picture 3" descr="A picture containing person, dark, staring, spectacles&#10;&#10;Description automatically generated">
            <a:extLst>
              <a:ext uri="{FF2B5EF4-FFF2-40B4-BE49-F238E27FC236}">
                <a16:creationId xmlns:a16="http://schemas.microsoft.com/office/drawing/2014/main" id="{16413395-F76C-A076-31CE-58ECBA0447FA}"/>
              </a:ext>
            </a:extLst>
          </p:cNvPr>
          <p:cNvPicPr>
            <a:picLocks noChangeAspect="1"/>
          </p:cNvPicPr>
          <p:nvPr/>
        </p:nvPicPr>
        <p:blipFill>
          <a:blip r:embed="rId3"/>
          <a:stretch>
            <a:fillRect/>
          </a:stretch>
        </p:blipFill>
        <p:spPr>
          <a:xfrm>
            <a:off x="4421462" y="2261337"/>
            <a:ext cx="3288297" cy="3216122"/>
          </a:xfrm>
          <a:prstGeom prst="rect">
            <a:avLst/>
          </a:prstGeom>
        </p:spPr>
      </p:pic>
      <p:pic>
        <p:nvPicPr>
          <p:cNvPr id="5" name="Picture 4" descr="A person wearing sunglasses&#10;&#10;Description automatically generated with low confidence">
            <a:extLst>
              <a:ext uri="{FF2B5EF4-FFF2-40B4-BE49-F238E27FC236}">
                <a16:creationId xmlns:a16="http://schemas.microsoft.com/office/drawing/2014/main" id="{301A57C3-5A97-BAC7-4052-FAA8953DE24E}"/>
              </a:ext>
            </a:extLst>
          </p:cNvPr>
          <p:cNvPicPr>
            <a:picLocks noChangeAspect="1"/>
          </p:cNvPicPr>
          <p:nvPr/>
        </p:nvPicPr>
        <p:blipFill>
          <a:blip r:embed="rId4"/>
          <a:stretch>
            <a:fillRect/>
          </a:stretch>
        </p:blipFill>
        <p:spPr>
          <a:xfrm>
            <a:off x="7739708" y="2261336"/>
            <a:ext cx="3147592" cy="3216122"/>
          </a:xfrm>
          <a:prstGeom prst="rect">
            <a:avLst/>
          </a:prstGeom>
        </p:spPr>
      </p:pic>
      <p:sp>
        <p:nvSpPr>
          <p:cNvPr id="7" name="Slide Number Placeholder 6">
            <a:extLst>
              <a:ext uri="{FF2B5EF4-FFF2-40B4-BE49-F238E27FC236}">
                <a16:creationId xmlns:a16="http://schemas.microsoft.com/office/drawing/2014/main" id="{E5E8CCEB-1045-479A-C046-8FDFD4369EB7}"/>
              </a:ext>
            </a:extLst>
          </p:cNvPr>
          <p:cNvSpPr>
            <a:spLocks noGrp="1"/>
          </p:cNvSpPr>
          <p:nvPr>
            <p:ph type="sldNum" sz="quarter" idx="12"/>
          </p:nvPr>
        </p:nvSpPr>
        <p:spPr/>
        <p:txBody>
          <a:bodyPr/>
          <a:lstStyle/>
          <a:p>
            <a:fld id="{FA4FCA09-A334-4A38-8A78-E51DCD588AB3}" type="slidenum">
              <a:rPr lang="en-US" smtClean="0"/>
              <a:t>7</a:t>
            </a:fld>
            <a:endParaRPr lang="en-US"/>
          </a:p>
        </p:txBody>
      </p:sp>
    </p:spTree>
    <p:extLst>
      <p:ext uri="{BB962C8B-B14F-4D97-AF65-F5344CB8AC3E}">
        <p14:creationId xmlns:p14="http://schemas.microsoft.com/office/powerpoint/2010/main" val="209762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20" name="Rectangle 19">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E41947-DC9F-1C4A-4089-080B228252F6}"/>
              </a:ext>
            </a:extLst>
          </p:cNvPr>
          <p:cNvSpPr>
            <a:spLocks noGrp="1"/>
          </p:cNvSpPr>
          <p:nvPr>
            <p:ph type="title"/>
          </p:nvPr>
        </p:nvSpPr>
        <p:spPr>
          <a:xfrm>
            <a:off x="1153618" y="1239927"/>
            <a:ext cx="4008586" cy="4680583"/>
          </a:xfrm>
        </p:spPr>
        <p:txBody>
          <a:bodyPr anchor="ctr">
            <a:normAutofit/>
          </a:bodyPr>
          <a:lstStyle/>
          <a:p>
            <a:r>
              <a:rPr lang="en-US" sz="4800">
                <a:latin typeface="Calibri"/>
                <a:cs typeface="Calibri"/>
              </a:rPr>
              <a:t>Improvements</a:t>
            </a:r>
            <a:r>
              <a:rPr lang="en-US" sz="4800" spc="-41">
                <a:latin typeface="Times New Roman"/>
                <a:cs typeface="Times New Roman"/>
              </a:rPr>
              <a:t> </a:t>
            </a:r>
            <a:r>
              <a:rPr lang="en-US" sz="4800">
                <a:latin typeface="Calibri"/>
                <a:cs typeface="Calibri"/>
              </a:rPr>
              <a:t>made</a:t>
            </a:r>
            <a:r>
              <a:rPr lang="en-US" sz="4800" spc="-43">
                <a:latin typeface="Times New Roman"/>
                <a:cs typeface="Times New Roman"/>
              </a:rPr>
              <a:t> </a:t>
            </a:r>
            <a:r>
              <a:rPr lang="en-US" sz="4800">
                <a:latin typeface="Calibri"/>
                <a:cs typeface="Calibri"/>
              </a:rPr>
              <a:t>from</a:t>
            </a:r>
            <a:r>
              <a:rPr lang="en-US" sz="4800" spc="-43">
                <a:latin typeface="Times New Roman"/>
                <a:cs typeface="Times New Roman"/>
              </a:rPr>
              <a:t> </a:t>
            </a:r>
            <a:r>
              <a:rPr lang="en-US" sz="4800">
                <a:latin typeface="Calibri"/>
                <a:cs typeface="Calibri"/>
              </a:rPr>
              <a:t>Professor</a:t>
            </a:r>
            <a:r>
              <a:rPr lang="en-US" sz="4800" spc="-43">
                <a:latin typeface="Times New Roman"/>
                <a:cs typeface="Times New Roman"/>
              </a:rPr>
              <a:t> </a:t>
            </a:r>
            <a:r>
              <a:rPr lang="en-US" sz="4800">
                <a:latin typeface="Calibri"/>
                <a:cs typeface="Calibri"/>
              </a:rPr>
              <a:t>Feedback</a:t>
            </a:r>
            <a:br>
              <a:rPr lang="en-US" sz="4800">
                <a:latin typeface="Calibri"/>
                <a:cs typeface="Calibri"/>
              </a:rPr>
            </a:br>
            <a:endParaRPr lang="en-US" sz="4800"/>
          </a:p>
        </p:txBody>
      </p:sp>
      <p:sp>
        <p:nvSpPr>
          <p:cNvPr id="3" name="Content Placeholder 2">
            <a:extLst>
              <a:ext uri="{FF2B5EF4-FFF2-40B4-BE49-F238E27FC236}">
                <a16:creationId xmlns:a16="http://schemas.microsoft.com/office/drawing/2014/main" id="{E8AFA7B3-29A5-2947-CA8B-3CE66676E20C}"/>
              </a:ext>
            </a:extLst>
          </p:cNvPr>
          <p:cNvSpPr>
            <a:spLocks noGrp="1"/>
          </p:cNvSpPr>
          <p:nvPr>
            <p:ph idx="1"/>
          </p:nvPr>
        </p:nvSpPr>
        <p:spPr>
          <a:xfrm>
            <a:off x="6291923" y="1239927"/>
            <a:ext cx="4971824" cy="4680583"/>
          </a:xfrm>
        </p:spPr>
        <p:txBody>
          <a:bodyPr anchor="ctr">
            <a:normAutofit/>
          </a:bodyPr>
          <a:lstStyle/>
          <a:p>
            <a:pPr>
              <a:buFont typeface="Wingdings" pitchFamily="2" charset="2"/>
              <a:buChar char="Ø"/>
            </a:pPr>
            <a:r>
              <a:rPr lang="en-US" sz="1400">
                <a:latin typeface="Times New Roman" panose="02020603050405020304" pitchFamily="18" charset="0"/>
                <a:cs typeface="Times New Roman" panose="02020603050405020304" pitchFamily="18" charset="0"/>
              </a:rPr>
              <a:t> </a:t>
            </a:r>
            <a:r>
              <a:rPr lang="en-US" sz="1400" b="1">
                <a:latin typeface="Times New Roman" panose="02020603050405020304" pitchFamily="18" charset="0"/>
                <a:cs typeface="Times New Roman" panose="02020603050405020304" pitchFamily="18" charset="0"/>
              </a:rPr>
              <a:t>The team chose not to incorporate the most recent feedback offered by the professor.</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This time, in response to the professor's feedback, we have created tables for stories not completed.</a:t>
            </a:r>
          </a:p>
          <a:p>
            <a:pPr>
              <a:buFont typeface="Wingdings" pitchFamily="2" charset="2"/>
              <a:buChar char="Ø"/>
            </a:pPr>
            <a:r>
              <a:rPr lang="en-US" sz="1400" b="1">
                <a:latin typeface="Times New Roman" panose="02020603050405020304" pitchFamily="18" charset="0"/>
                <a:cs typeface="Times New Roman" panose="02020603050405020304" pitchFamily="18" charset="0"/>
              </a:rPr>
              <a:t>In the upcoming Sprint, it's imperative that you present a demo of your Minimum Viable Product (MVP) that goes beyond just showcasing the login and signup features, are not sufficient.</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We conducted a demo for the user history feature, allowing the storage of multiple results under one profile, and we have received feedback. For this deliverable, our intention is to integrate further enhancements in response to this feedback.</a:t>
            </a:r>
          </a:p>
          <a:p>
            <a:pPr>
              <a:buFont typeface="Wingdings" pitchFamily="2" charset="2"/>
              <a:buChar char="Ø"/>
            </a:pPr>
            <a:r>
              <a:rPr lang="en-US" sz="1400" b="1">
                <a:latin typeface="Times New Roman" panose="02020603050405020304" pitchFamily="18" charset="0"/>
                <a:cs typeface="Times New Roman" panose="02020603050405020304" pitchFamily="18" charset="0"/>
                <a:sym typeface="Wingdings" pitchFamily="2" charset="2"/>
              </a:rPr>
              <a:t>Updated Technical Paper</a:t>
            </a:r>
          </a:p>
          <a:p>
            <a:pPr>
              <a:buFont typeface="Wingdings" pitchFamily="2" charset="2"/>
              <a:buChar char="à"/>
            </a:pPr>
            <a:r>
              <a:rPr lang="en-US" sz="1400">
                <a:latin typeface="Times New Roman" panose="02020603050405020304" pitchFamily="18" charset="0"/>
                <a:cs typeface="Times New Roman" panose="02020603050405020304" pitchFamily="18" charset="0"/>
                <a:sym typeface="Wingdings" pitchFamily="2" charset="2"/>
              </a:rPr>
              <a:t>This time, all team members collaborated on the technical paper.</a:t>
            </a:r>
          </a:p>
          <a:p>
            <a:pPr>
              <a:buFont typeface="Wingdings" pitchFamily="2" charset="2"/>
              <a:buChar char="Ø"/>
            </a:pPr>
            <a:r>
              <a:rPr lang="en-US" sz="1400" b="1" i="0">
                <a:effectLst/>
                <a:latin typeface="Times New Roman" panose="02020603050405020304" pitchFamily="18" charset="0"/>
                <a:cs typeface="Times New Roman" panose="02020603050405020304" pitchFamily="18" charset="0"/>
              </a:rPr>
              <a:t>The tasks and user stories for Sprint 3 are missing, along with their corresponding Burndown Chart.</a:t>
            </a:r>
          </a:p>
          <a:p>
            <a:pPr marL="0" indent="0">
              <a:buNone/>
            </a:pPr>
            <a:r>
              <a:rPr lang="en-US" sz="1400">
                <a:latin typeface="Times New Roman" panose="02020603050405020304" pitchFamily="18" charset="0"/>
                <a:cs typeface="Times New Roman" panose="02020603050405020304" pitchFamily="18" charset="0"/>
                <a:sym typeface="Wingdings" pitchFamily="2" charset="2"/>
              </a:rPr>
              <a:t>  We need to address the absence of Sprint 3 tasks, user stories, and their associated Burndown Chart.</a:t>
            </a:r>
            <a:endParaRPr lang="en-US" sz="140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0492116-3847-69A5-F402-A8353E16DDB5}"/>
              </a:ext>
            </a:extLst>
          </p:cNvPr>
          <p:cNvSpPr>
            <a:spLocks noGrp="1"/>
          </p:cNvSpPr>
          <p:nvPr>
            <p:ph type="sldNum" sz="quarter" idx="12"/>
          </p:nvPr>
        </p:nvSpPr>
        <p:spPr/>
        <p:txBody>
          <a:bodyPr/>
          <a:lstStyle/>
          <a:p>
            <a:fld id="{FA4FCA09-A334-4A38-8A78-E51DCD588AB3}" type="slidenum">
              <a:rPr lang="en-US" smtClean="0"/>
              <a:t>8</a:t>
            </a:fld>
            <a:endParaRPr lang="en-US"/>
          </a:p>
        </p:txBody>
      </p:sp>
    </p:spTree>
    <p:extLst>
      <p:ext uri="{BB962C8B-B14F-4D97-AF65-F5344CB8AC3E}">
        <p14:creationId xmlns:p14="http://schemas.microsoft.com/office/powerpoint/2010/main" val="716524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D83BE2-64FC-428F-1FA0-08DF68386D6B}"/>
              </a:ext>
            </a:extLst>
          </p:cNvPr>
          <p:cNvSpPr>
            <a:spLocks noGrp="1"/>
          </p:cNvSpPr>
          <p:nvPr>
            <p:ph type="ctrTitle"/>
          </p:nvPr>
        </p:nvSpPr>
        <p:spPr>
          <a:xfrm>
            <a:off x="7041856" y="2944090"/>
            <a:ext cx="4036334" cy="2387600"/>
          </a:xfrm>
        </p:spPr>
        <p:txBody>
          <a:bodyPr anchor="t">
            <a:normAutofit/>
          </a:bodyPr>
          <a:lstStyle/>
          <a:p>
            <a:pPr algn="l"/>
            <a:r>
              <a:rPr lang="en-US" sz="5400" i="0" dirty="0">
                <a:effectLst/>
              </a:rPr>
              <a:t>Personas </a:t>
            </a:r>
            <a:endParaRPr lang="en-US" sz="5400" dirty="0"/>
          </a:p>
        </p:txBody>
      </p:sp>
      <p:sp>
        <p:nvSpPr>
          <p:cNvPr id="21" name="Rectangle 11">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Juguete de una persona roja frente a dos líneas de figuras blancas">
            <a:extLst>
              <a:ext uri="{FF2B5EF4-FFF2-40B4-BE49-F238E27FC236}">
                <a16:creationId xmlns:a16="http://schemas.microsoft.com/office/drawing/2014/main" id="{3DA58037-D84B-4AD2-C95A-D4F9C38A9200}"/>
              </a:ext>
            </a:extLst>
          </p:cNvPr>
          <p:cNvPicPr>
            <a:picLocks noChangeAspect="1"/>
          </p:cNvPicPr>
          <p:nvPr/>
        </p:nvPicPr>
        <p:blipFill rotWithShape="1">
          <a:blip r:embed="rId2"/>
          <a:srcRect t="14449"/>
          <a:stretch/>
        </p:blipFill>
        <p:spPr>
          <a:xfrm>
            <a:off x="733507" y="1842629"/>
            <a:ext cx="5536001" cy="3113988"/>
          </a:xfrm>
          <a:prstGeom prst="rect">
            <a:avLst/>
          </a:prstGeom>
          <a:noFill/>
        </p:spPr>
      </p:pic>
      <p:grpSp>
        <p:nvGrpSpPr>
          <p:cNvPr id="23" name="Group 15">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17" name="Rectangle 16">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C6A46966-A1B1-05D6-BE94-412FE99F43F8}"/>
              </a:ext>
            </a:extLst>
          </p:cNvPr>
          <p:cNvSpPr>
            <a:spLocks noGrp="1"/>
          </p:cNvSpPr>
          <p:nvPr>
            <p:ph type="sldNum" sz="quarter" idx="12"/>
          </p:nvPr>
        </p:nvSpPr>
        <p:spPr/>
        <p:txBody>
          <a:bodyPr/>
          <a:lstStyle/>
          <a:p>
            <a:fld id="{FA4FCA09-A334-4A38-8A78-E51DCD588AB3}" type="slidenum">
              <a:rPr lang="en-US" smtClean="0"/>
              <a:t>9</a:t>
            </a:fld>
            <a:endParaRPr lang="en-US"/>
          </a:p>
        </p:txBody>
      </p:sp>
    </p:spTree>
    <p:extLst>
      <p:ext uri="{BB962C8B-B14F-4D97-AF65-F5344CB8AC3E}">
        <p14:creationId xmlns:p14="http://schemas.microsoft.com/office/powerpoint/2010/main" val="34057024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3422</TotalTime>
  <Words>2194</Words>
  <Application>Microsoft Macintosh PowerPoint</Application>
  <PresentationFormat>Widescreen</PresentationFormat>
  <Paragraphs>397</Paragraphs>
  <Slides>32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-apple-system</vt:lpstr>
      <vt:lpstr>Arial</vt:lpstr>
      <vt:lpstr>Calibri</vt:lpstr>
      <vt:lpstr>Calibri Light</vt:lpstr>
      <vt:lpstr>Times New Roman</vt:lpstr>
      <vt:lpstr>Wingdings</vt:lpstr>
      <vt:lpstr>Office Theme</vt:lpstr>
      <vt:lpstr>PowerPoint Presentation</vt:lpstr>
      <vt:lpstr>     Agenda</vt:lpstr>
      <vt:lpstr>     Agenda</vt:lpstr>
      <vt:lpstr>   Project Description</vt:lpstr>
      <vt:lpstr>Team working agreement</vt:lpstr>
      <vt:lpstr>Team Member Roles and Responsibilities</vt:lpstr>
      <vt:lpstr>Team Member Roles and Responsibilities</vt:lpstr>
      <vt:lpstr>Improvements made from Professor Feedback </vt:lpstr>
      <vt:lpstr>Personas </vt:lpstr>
      <vt:lpstr>Persona-1</vt:lpstr>
      <vt:lpstr>Persona-2</vt:lpstr>
      <vt:lpstr>Persona-3</vt:lpstr>
      <vt:lpstr>  MVP-Minimum viable product</vt:lpstr>
      <vt:lpstr>Technology &amp; algorithms</vt:lpstr>
      <vt:lpstr>Convolutional Neural Networks (CNNs):</vt:lpstr>
      <vt:lpstr>PowerPoint Presentation</vt:lpstr>
      <vt:lpstr>PowerPoint Presentation</vt:lpstr>
      <vt:lpstr>PowerPoint Presentation</vt:lpstr>
      <vt:lpstr>PowerPoint Presentation</vt:lpstr>
      <vt:lpstr>Recap of sprint-4 </vt:lpstr>
      <vt:lpstr>   Team velocity(Sprint-05)</vt:lpstr>
      <vt:lpstr>         Team’s average velocity</vt:lpstr>
      <vt:lpstr>    Burndown chart</vt:lpstr>
      <vt:lpstr>    Retropective</vt:lpstr>
      <vt:lpstr>Completed/Committed ratio</vt:lpstr>
      <vt:lpstr>Product Backlog</vt:lpstr>
      <vt:lpstr>                     Sprint 5 backlog</vt:lpstr>
      <vt:lpstr>Acceptance criteria</vt:lpstr>
      <vt:lpstr>Acceptance criteria</vt:lpstr>
      <vt:lpstr>Test Cases </vt:lpstr>
      <vt:lpstr>Completed and not completed stories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Atluri, Hanith</dc:creator>
  <cp:lastModifiedBy>Atluri, Hanith</cp:lastModifiedBy>
  <cp:revision>13</cp:revision>
  <dcterms:created xsi:type="dcterms:W3CDTF">2023-09-24T17:50:50Z</dcterms:created>
  <dcterms:modified xsi:type="dcterms:W3CDTF">2023-10-05T03:49:32Z</dcterms:modified>
</cp:coreProperties>
</file>

<file path=docProps/thumbnail.jpeg>
</file>